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5" r:id="rId3"/>
    <p:sldId id="361" r:id="rId4"/>
    <p:sldId id="363" r:id="rId5"/>
    <p:sldId id="360" r:id="rId6"/>
    <p:sldId id="356" r:id="rId7"/>
    <p:sldId id="358" r:id="rId8"/>
    <p:sldId id="487" r:id="rId9"/>
    <p:sldId id="484" r:id="rId10"/>
    <p:sldId id="491" r:id="rId11"/>
    <p:sldId id="520" r:id="rId12"/>
    <p:sldId id="509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4" r:id="rId21"/>
    <p:sldId id="475" r:id="rId22"/>
    <p:sldId id="478" r:id="rId23"/>
    <p:sldId id="345" r:id="rId24"/>
    <p:sldId id="505" r:id="rId25"/>
    <p:sldId id="480" r:id="rId26"/>
    <p:sldId id="511" r:id="rId27"/>
    <p:sldId id="479" r:id="rId28"/>
    <p:sldId id="295" r:id="rId2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0" autoAdjust="0"/>
  </p:normalViewPr>
  <p:slideViewPr>
    <p:cSldViewPr snapToObjects="1">
      <p:cViewPr varScale="1">
        <p:scale>
          <a:sx n="114" d="100"/>
          <a:sy n="114" d="100"/>
        </p:scale>
        <p:origin x="-654" y="-102"/>
      </p:cViewPr>
      <p:guideLst>
        <p:guide orient="horz" pos="2160"/>
        <p:guide orient="horz" pos="37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B. Kaluza: Learning and Recognizing Suspicious and Anomalous Behavior Patterns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7738-6B35-4565-A5C9-CC61B50D5C29}" type="datetimeFigureOut">
              <a:rPr lang="sl-SI" smtClean="0"/>
              <a:pPr/>
              <a:t>23.1.2014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19145-D7D8-4246-BE7E-CBDA8810795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167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B. Kaluza: Learning and Recognizing Suspicious and Anomalous Behavior Patterns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5E2E4-3A58-D048-A5F0-1D06C7366B9B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D3653-4E73-3C46-8D81-F915E4A97F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01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3653-4E73-3C46-8D81-F915E4A97F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B. Kaluza: Learning and Recognizing Suspicious and Anomalous Behavior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7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Likelihood that the observed behavior does not conform to the desired behavior or matches unwanted behavior</a:t>
            </a:r>
          </a:p>
          <a:p>
            <a:endParaRPr lang="en-US" sz="3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B. Kaluza: Learning and Recognizing Suspicious and Anomalous Behavior 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3653-4E73-3C46-8D81-F915E4A97F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9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3653-4E73-3C46-8D81-F915E4A97F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B. Kaluza: Learning and Recognizing Suspicious and Anomalous Behavior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3653-4E73-3C46-8D81-F915E4A97F0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B. Kaluza: Learning and Recognizing Suspicious and Anomalous Behavior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2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4CE0-A470-47A2-93CB-93447CE69624}" type="datetime1">
              <a:rPr lang="en-US" smtClean="0"/>
              <a:pPr/>
              <a:t>1/23/2014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EF64-FB19-411E-965E-9F52AA474456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3314507-2687-4E9B-91C3-5F91C40545F2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27E-95FA-4429-B298-F256B3CF7683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1ECF5D7-0761-43C2-8850-A520F8ABC2C9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2C4B22B-4870-4895-8222-046298A27F8F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C0-1B55-4ED2-8E0B-9D80E9B5B25C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AE69-043C-4C0E-92A8-5C74E59E6460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" y="836712"/>
            <a:ext cx="8913813" cy="9144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2132856"/>
            <a:ext cx="7610476" cy="4176464"/>
          </a:xfrm>
        </p:spPr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B580-CE53-45DF-9D20-84DDCB61B171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A67D-3AB7-45CC-B0EC-92CE63DC553E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A2C7-41A9-438D-932A-9F00EAE0A92C}" type="datetime1">
              <a:rPr lang="en-US" smtClean="0"/>
              <a:pPr/>
              <a:t>1/23/2014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5F742F9-5822-4183-9422-F37521CC3DEE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FCEE302-16E5-4C04-A833-6D604CFC36FC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F6DA-FBD6-4461-B5D2-011C4C7FF8FF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3C97-A903-442B-B923-A3F5FFCB3100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92AE758-6824-4E20-8A8E-BBEDCAF8C437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48297A-F0AF-4839-997D-CB5C72A51315}" type="datetime1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7204506-6AA6-45EC-A974-BB5FAFCB4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8915400" cy="201622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Detection of </a:t>
            </a:r>
            <a:r>
              <a:rPr lang="sl-SI" sz="2800" dirty="0" err="1" smtClean="0"/>
              <a:t>Deviant</a:t>
            </a:r>
            <a:r>
              <a:rPr lang="sl-SI" sz="2800" dirty="0" smtClean="0"/>
              <a:t> </a:t>
            </a:r>
            <a:r>
              <a:rPr lang="en-US" sz="2800" dirty="0" smtClean="0"/>
              <a:t>Behavior From Agent Traces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60" y="4437112"/>
            <a:ext cx="7978140" cy="2088232"/>
          </a:xfrm>
        </p:spPr>
        <p:txBody>
          <a:bodyPr wrap="non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/>
              <a:t>Boštjan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Kaluža</a:t>
            </a:r>
            <a:r>
              <a:rPr lang="sl-SI" sz="2600" b="1" dirty="0"/>
              <a:t/>
            </a:r>
            <a:br>
              <a:rPr lang="sl-SI" sz="2600" b="1" dirty="0"/>
            </a:br>
            <a:r>
              <a:rPr lang="en-US" dirty="0" smtClean="0"/>
              <a:t>De</a:t>
            </a:r>
            <a:r>
              <a:rPr lang="sl-SI" smtClean="0"/>
              <a:t>par</a:t>
            </a:r>
            <a:r>
              <a:rPr lang="en-US" smtClean="0"/>
              <a:t>tment</a:t>
            </a:r>
            <a:r>
              <a:rPr lang="en-US" dirty="0" smtClean="0"/>
              <a:t> </a:t>
            </a:r>
            <a:r>
              <a:rPr lang="en-US" dirty="0" smtClean="0"/>
              <a:t>of Intelligent Systems, </a:t>
            </a:r>
            <a:r>
              <a:rPr lang="en-US" dirty="0" err="1" smtClean="0"/>
              <a:t>Jožef</a:t>
            </a:r>
            <a:r>
              <a:rPr lang="en-US" dirty="0" smtClean="0"/>
              <a:t> Stefan Institute</a:t>
            </a:r>
            <a:br>
              <a:rPr lang="en-US" dirty="0" smtClean="0"/>
            </a:br>
            <a:r>
              <a:rPr lang="en-US" dirty="0" smtClean="0"/>
              <a:t>Jozef Stefan </a:t>
            </a:r>
            <a:r>
              <a:rPr lang="sl-SI" dirty="0" smtClean="0"/>
              <a:t>Institute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6696" y="482563"/>
            <a:ext cx="7998704" cy="7861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 smtClean="0"/>
              <a:t>Jo</a:t>
            </a:r>
            <a:r>
              <a:rPr lang="sl-SI" sz="1600" dirty="0" err="1" smtClean="0"/>
              <a:t>žef</a:t>
            </a:r>
            <a:r>
              <a:rPr lang="en-US" sz="1600" dirty="0" smtClean="0"/>
              <a:t> Stefan International Postgraduate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EF64-FB19-411E-965E-9F52AA4744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unified detection framework</a:t>
            </a:r>
          </a:p>
          <a:p>
            <a:r>
              <a:rPr lang="en-US" u="sng" dirty="0" smtClean="0"/>
              <a:t>Behavior signatures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err="1" smtClean="0"/>
              <a:t>Spatio</a:t>
            </a:r>
            <a:r>
              <a:rPr lang="en-US" dirty="0" smtClean="0"/>
              <a:t>-activity matrix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Feature extraction and</a:t>
            </a:r>
            <a:br>
              <a:rPr lang="en-US" dirty="0" smtClean="0"/>
            </a:br>
            <a:r>
              <a:rPr lang="en-US" dirty="0" smtClean="0"/>
              <a:t>anomaly detection</a:t>
            </a:r>
            <a:endParaRPr lang="en-US" dirty="0"/>
          </a:p>
          <a:p>
            <a:r>
              <a:rPr lang="en-US" dirty="0" smtClean="0">
                <a:solidFill>
                  <a:schemeClr val="bg2"/>
                </a:solidFill>
              </a:rPr>
              <a:t>Empirical study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400" y="1916907"/>
            <a:ext cx="3810551" cy="4712493"/>
            <a:chOff x="3373803" y="319514"/>
            <a:chExt cx="4896544" cy="6264696"/>
          </a:xfrm>
        </p:grpSpPr>
        <p:sp>
          <p:nvSpPr>
            <p:cNvPr id="6" name="Parallelogram 5"/>
            <p:cNvSpPr/>
            <p:nvPr/>
          </p:nvSpPr>
          <p:spPr>
            <a:xfrm>
              <a:off x="4261896" y="682620"/>
              <a:ext cx="3791139" cy="243155"/>
            </a:xfrm>
            <a:prstGeom prst="parallelogram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i="1" dirty="0">
                  <a:cs typeface="Times New Roman" pitchFamily="18" charset="0"/>
                </a:rPr>
                <a:t>Agent’s </a:t>
              </a:r>
              <a:r>
                <a:rPr lang="en-US" sz="700" i="1" dirty="0" smtClean="0">
                  <a:cs typeface="Times New Roman" pitchFamily="18" charset="0"/>
                </a:rPr>
                <a:t>traces </a:t>
              </a:r>
              <a:r>
                <a:rPr lang="en-US" sz="700" i="1" dirty="0">
                  <a:cs typeface="Times New Roman" pitchFamily="18" charset="0"/>
                </a:rPr>
                <a:t>in the </a:t>
              </a:r>
              <a:r>
                <a:rPr lang="en-US" sz="700" i="1" dirty="0" smtClean="0">
                  <a:cs typeface="Times New Roman" pitchFamily="18" charset="0"/>
                </a:rPr>
                <a:t>environment</a:t>
              </a:r>
              <a:endParaRPr lang="sl-SI" sz="700" i="1" dirty="0"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261897" y="925775"/>
              <a:ext cx="3791138" cy="842736"/>
              <a:chOff x="4261897" y="925775"/>
              <a:chExt cx="3791138" cy="842736"/>
            </a:xfrm>
          </p:grpSpPr>
          <p:sp>
            <p:nvSpPr>
              <p:cNvPr id="48" name="Parallelogram 47"/>
              <p:cNvSpPr/>
              <p:nvPr/>
            </p:nvSpPr>
            <p:spPr>
              <a:xfrm>
                <a:off x="4261897" y="1581773"/>
                <a:ext cx="3791138" cy="186738"/>
              </a:xfrm>
              <a:prstGeom prst="parallelogram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i="1" dirty="0">
                    <a:cs typeface="Times New Roman" pitchFamily="18" charset="0"/>
                  </a:rPr>
                  <a:t>Activity </a:t>
                </a:r>
                <a:r>
                  <a:rPr lang="en-US" sz="700" i="1" dirty="0" smtClean="0">
                    <a:cs typeface="Times New Roman" pitchFamily="18" charset="0"/>
                  </a:rPr>
                  <a:t>trace</a:t>
                </a:r>
                <a:endParaRPr lang="sl-SI" sz="700" i="1" dirty="0">
                  <a:cs typeface="Times New Roman" pitchFamily="18" charset="0"/>
                </a:endParaRPr>
              </a:p>
            </p:txBody>
          </p:sp>
          <p:cxnSp>
            <p:nvCxnSpPr>
              <p:cNvPr id="49" name="Straight Arrow Connector 48"/>
              <p:cNvCxnSpPr>
                <a:stCxn id="6" idx="4"/>
                <a:endCxn id="51" idx="0"/>
              </p:cNvCxnSpPr>
              <p:nvPr/>
            </p:nvCxnSpPr>
            <p:spPr>
              <a:xfrm>
                <a:off x="6157466" y="925775"/>
                <a:ext cx="0" cy="1347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51" idx="2"/>
                <a:endCxn id="48" idx="0"/>
              </p:cNvCxnSpPr>
              <p:nvPr/>
            </p:nvCxnSpPr>
            <p:spPr>
              <a:xfrm>
                <a:off x="6157466" y="1415795"/>
                <a:ext cx="0" cy="1659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4261897" y="1060500"/>
                <a:ext cx="3791138" cy="355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  <a:cs typeface="Times New Roman" pitchFamily="18" charset="0"/>
                  </a:rPr>
                  <a:t>Activity recognition pipeline</a:t>
                </a:r>
                <a:endParaRPr lang="sl-SI" sz="8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61896" y="2022108"/>
              <a:ext cx="3791138" cy="2972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Behavior trace construction</a:t>
              </a:r>
              <a:endParaRPr lang="sl-SI" sz="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48" idx="4"/>
              <a:endCxn id="8" idx="0"/>
            </p:cNvCxnSpPr>
            <p:nvPr/>
          </p:nvCxnSpPr>
          <p:spPr>
            <a:xfrm flipH="1">
              <a:off x="6157465" y="1768510"/>
              <a:ext cx="1" cy="2535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flipH="1">
              <a:off x="6157465" y="2319333"/>
              <a:ext cx="1" cy="1196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261894" y="5192716"/>
              <a:ext cx="3791140" cy="4351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Accumulating deviant behavior over time</a:t>
              </a:r>
              <a:endParaRPr lang="sl-SI" sz="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4261894" y="4691580"/>
              <a:ext cx="3791140" cy="501136"/>
              <a:chOff x="4261894" y="4691580"/>
              <a:chExt cx="3791140" cy="50113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261894" y="4691580"/>
                <a:ext cx="3791140" cy="3596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  <a:cs typeface="Times New Roman" pitchFamily="18" charset="0"/>
                  </a:rPr>
                  <a:t>Combining multi-view detectors</a:t>
                </a:r>
                <a:endParaRPr lang="sl-SI" sz="8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47" name="Straight Arrow Connector 46"/>
              <p:cNvCxnSpPr>
                <a:stCxn id="46" idx="2"/>
                <a:endCxn id="11" idx="0"/>
              </p:cNvCxnSpPr>
              <p:nvPr/>
            </p:nvCxnSpPr>
            <p:spPr>
              <a:xfrm>
                <a:off x="6157464" y="5051224"/>
                <a:ext cx="0" cy="1414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4254725" y="3927484"/>
              <a:ext cx="962909" cy="54627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  <a:cs typeface="Times New Roman" pitchFamily="18" charset="0"/>
                </a:rPr>
                <a:t>Deviant </a:t>
              </a:r>
              <a:r>
                <a:rPr lang="en-US" sz="800" dirty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r>
                <a:rPr lang="en-US" sz="800" dirty="0" smtClean="0">
                  <a:solidFill>
                    <a:srgbClr val="000000"/>
                  </a:solidFill>
                  <a:cs typeface="Times New Roman" pitchFamily="18" charset="0"/>
                </a:rPr>
                <a:t>ehavior detection</a:t>
              </a:r>
              <a:endParaRPr lang="sl-SI" sz="8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65798" y="3927484"/>
              <a:ext cx="962909" cy="5479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cs typeface="Times New Roman" pitchFamily="18" charset="0"/>
                </a:rPr>
                <a:t>Deviant behavior detection</a:t>
              </a:r>
              <a:endParaRPr lang="sl-SI" sz="8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90125" y="3927484"/>
              <a:ext cx="962909" cy="55002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cs typeface="Times New Roman" pitchFamily="18" charset="0"/>
                </a:rPr>
                <a:t>Deviant behavior detection</a:t>
              </a:r>
              <a:endParaRPr lang="sl-SI" sz="8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736851" y="4469449"/>
              <a:ext cx="3232" cy="2221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947924" y="4471101"/>
              <a:ext cx="0" cy="2204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572252" y="4473191"/>
              <a:ext cx="6419" cy="2183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568850" y="4095978"/>
              <a:ext cx="328018" cy="1321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cs typeface="Times New Roman" pitchFamily="18" charset="0"/>
                </a:rPr>
                <a:t>…</a:t>
              </a:r>
              <a:endParaRPr lang="sl-SI" sz="700" dirty="0"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29574" y="319514"/>
              <a:ext cx="1055784" cy="21275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  <a:cs typeface="Times New Roman" pitchFamily="18" charset="0"/>
                </a:rPr>
                <a:t>Start</a:t>
              </a:r>
              <a:endParaRPr lang="sl-SI" sz="7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20" idx="2"/>
              <a:endCxn id="6" idx="0"/>
            </p:cNvCxnSpPr>
            <p:nvPr/>
          </p:nvCxnSpPr>
          <p:spPr>
            <a:xfrm>
              <a:off x="6157466" y="532268"/>
              <a:ext cx="0" cy="150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10"/>
            <p:cNvGrpSpPr/>
            <p:nvPr/>
          </p:nvGrpSpPr>
          <p:grpSpPr>
            <a:xfrm>
              <a:off x="4261893" y="5627885"/>
              <a:ext cx="3791140" cy="956325"/>
              <a:chOff x="4261893" y="5627885"/>
              <a:chExt cx="3791140" cy="956325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5629574" y="6390797"/>
                <a:ext cx="1055784" cy="193413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>
                    <a:solidFill>
                      <a:schemeClr val="tx1"/>
                    </a:solidFill>
                    <a:cs typeface="Times New Roman" pitchFamily="18" charset="0"/>
                  </a:rPr>
                  <a:t>End</a:t>
                </a:r>
                <a:endParaRPr lang="sl-SI" sz="7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43" name="Straight Arrow Connector 42"/>
              <p:cNvCxnSpPr>
                <a:stCxn id="44" idx="4"/>
                <a:endCxn id="42" idx="0"/>
              </p:cNvCxnSpPr>
              <p:nvPr/>
            </p:nvCxnSpPr>
            <p:spPr>
              <a:xfrm>
                <a:off x="6157463" y="6045311"/>
                <a:ext cx="3" cy="3454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Parallelogram 43"/>
              <p:cNvSpPr/>
              <p:nvPr/>
            </p:nvSpPr>
            <p:spPr>
              <a:xfrm>
                <a:off x="4261893" y="5796763"/>
                <a:ext cx="3791140" cy="248549"/>
              </a:xfrm>
              <a:prstGeom prst="parallelogram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i="1" dirty="0" smtClean="0">
                    <a:cs typeface="Times New Roman" pitchFamily="18" charset="0"/>
                  </a:rPr>
                  <a:t>Degree of deviation</a:t>
                </a:r>
                <a:endParaRPr lang="sl-SI" sz="700" i="1" dirty="0">
                  <a:cs typeface="Times New Roman" pitchFamily="18" charset="0"/>
                </a:endParaRPr>
              </a:p>
            </p:txBody>
          </p:sp>
          <p:cxnSp>
            <p:nvCxnSpPr>
              <p:cNvPr id="45" name="Straight Arrow Connector 44"/>
              <p:cNvCxnSpPr>
                <a:stCxn id="11" idx="2"/>
                <a:endCxn id="44" idx="0"/>
              </p:cNvCxnSpPr>
              <p:nvPr/>
            </p:nvCxnSpPr>
            <p:spPr>
              <a:xfrm flipH="1">
                <a:off x="6157463" y="5627885"/>
                <a:ext cx="1" cy="1688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3373803" y="1868847"/>
              <a:ext cx="4896544" cy="4311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>
                <a:lnSpc>
                  <a:spcPct val="150000"/>
                </a:lnSpc>
              </a:pPr>
              <a:endParaRPr lang="en-US" sz="9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 smtClean="0">
                  <a:solidFill>
                    <a:schemeClr val="tx1"/>
                  </a:solidFill>
                  <a:cs typeface="Times New Roman" pitchFamily="18" charset="0"/>
                </a:rPr>
                <a:t>Deviant </a:t>
              </a:r>
            </a:p>
            <a:p>
              <a:pPr>
                <a:lnSpc>
                  <a:spcPct val="150000"/>
                </a:lnSpc>
              </a:pPr>
              <a:r>
                <a:rPr lang="en-US" sz="900" dirty="0" smtClean="0">
                  <a:solidFill>
                    <a:schemeClr val="tx1"/>
                  </a:solidFill>
                  <a:cs typeface="Times New Roman" pitchFamily="18" charset="0"/>
                </a:rPr>
                <a:t>behavior</a:t>
              </a:r>
            </a:p>
            <a:p>
              <a:pPr>
                <a:lnSpc>
                  <a:spcPct val="150000"/>
                </a:lnSpc>
              </a:pPr>
              <a:r>
                <a:rPr lang="en-US" sz="900" dirty="0" smtClean="0">
                  <a:solidFill>
                    <a:schemeClr val="tx1"/>
                  </a:solidFill>
                  <a:cs typeface="Times New Roman" pitchFamily="18" charset="0"/>
                </a:rPr>
                <a:t>detection</a:t>
              </a:r>
              <a:endParaRPr lang="sl-SI" sz="9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4261896" y="2433085"/>
              <a:ext cx="3791138" cy="154329"/>
            </a:xfrm>
            <a:prstGeom prst="parallelogram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Behavior trace</a:t>
              </a:r>
              <a:endParaRPr lang="sl-SI" sz="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4237899" y="3320830"/>
              <a:ext cx="955735" cy="453585"/>
            </a:xfrm>
            <a:prstGeom prst="parallelogram">
              <a:avLst>
                <a:gd name="adj" fmla="val 1003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rgbClr val="000000"/>
                  </a:solidFill>
                  <a:cs typeface="Times New Roman" pitchFamily="18" charset="0"/>
                </a:rPr>
                <a:t>Behavior signature</a:t>
              </a:r>
              <a:endParaRPr lang="sl-SI" sz="600" i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1897" y="2789089"/>
              <a:ext cx="955737" cy="359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View 1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transform</a:t>
              </a:r>
              <a:endParaRPr lang="sl-SI" sz="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6469" y="2789089"/>
              <a:ext cx="962909" cy="359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View 2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transform</a:t>
              </a:r>
              <a:endParaRPr lang="sl-SI" sz="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90124" y="2789089"/>
              <a:ext cx="962909" cy="359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cs typeface="Times New Roman" pitchFamily="18" charset="0"/>
                </a:rPr>
                <a:t>View n transform</a:t>
              </a:r>
              <a:endParaRPr lang="sl-SI" sz="8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5" idx="1"/>
            </p:cNvCxnSpPr>
            <p:nvPr/>
          </p:nvCxnSpPr>
          <p:spPr>
            <a:xfrm>
              <a:off x="4739766" y="3148732"/>
              <a:ext cx="317" cy="1720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26" idx="0"/>
            </p:cNvCxnSpPr>
            <p:nvPr/>
          </p:nvCxnSpPr>
          <p:spPr>
            <a:xfrm>
              <a:off x="4729919" y="2591701"/>
              <a:ext cx="9847" cy="1973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7" idx="0"/>
            </p:cNvCxnSpPr>
            <p:nvPr/>
          </p:nvCxnSpPr>
          <p:spPr>
            <a:xfrm>
              <a:off x="5944674" y="2593352"/>
              <a:ext cx="3250" cy="1957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572252" y="2595444"/>
              <a:ext cx="0" cy="1419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63140" y="2831093"/>
              <a:ext cx="328018" cy="1321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cs typeface="Times New Roman" pitchFamily="18" charset="0"/>
                </a:rPr>
                <a:t>…</a:t>
              </a:r>
              <a:endParaRPr lang="sl-SI" sz="700" dirty="0">
                <a:cs typeface="Times New Roman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736179" y="3781724"/>
              <a:ext cx="1" cy="1399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Parallelogram 34"/>
            <p:cNvSpPr/>
            <p:nvPr/>
          </p:nvSpPr>
          <p:spPr>
            <a:xfrm>
              <a:off x="5465798" y="3320830"/>
              <a:ext cx="955735" cy="453585"/>
            </a:xfrm>
            <a:prstGeom prst="parallelogram">
              <a:avLst>
                <a:gd name="adj" fmla="val 1003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rgbClr val="000000"/>
                  </a:solidFill>
                  <a:cs typeface="Times New Roman" pitchFamily="18" charset="0"/>
                </a:rPr>
                <a:t>Behavior signature</a:t>
              </a:r>
              <a:endParaRPr lang="sl-SI" sz="600" i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36" name="Straight Arrow Connector 35"/>
            <p:cNvCxnSpPr>
              <a:endCxn id="35" idx="1"/>
            </p:cNvCxnSpPr>
            <p:nvPr/>
          </p:nvCxnSpPr>
          <p:spPr>
            <a:xfrm>
              <a:off x="5967664" y="3148732"/>
              <a:ext cx="317" cy="1720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964078" y="3781724"/>
              <a:ext cx="1" cy="1399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Parallelogram 37"/>
            <p:cNvSpPr/>
            <p:nvPr/>
          </p:nvSpPr>
          <p:spPr>
            <a:xfrm>
              <a:off x="7076804" y="3320830"/>
              <a:ext cx="955735" cy="453585"/>
            </a:xfrm>
            <a:prstGeom prst="parallelogram">
              <a:avLst>
                <a:gd name="adj" fmla="val 1003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i="1" dirty="0" smtClean="0">
                  <a:solidFill>
                    <a:srgbClr val="000000"/>
                  </a:solidFill>
                  <a:cs typeface="Times New Roman" pitchFamily="18" charset="0"/>
                </a:rPr>
                <a:t>Behavior signature</a:t>
              </a:r>
              <a:endParaRPr lang="sl-SI" sz="600" i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39" name="Straight Arrow Connector 38"/>
            <p:cNvCxnSpPr>
              <a:endCxn id="38" idx="1"/>
            </p:cNvCxnSpPr>
            <p:nvPr/>
          </p:nvCxnSpPr>
          <p:spPr>
            <a:xfrm>
              <a:off x="7578671" y="3148732"/>
              <a:ext cx="317" cy="1720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575084" y="3781724"/>
              <a:ext cx="1" cy="1399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568850" y="3485543"/>
              <a:ext cx="328018" cy="1321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cs typeface="Times New Roman" pitchFamily="18" charset="0"/>
                </a:rPr>
                <a:t>…</a:t>
              </a:r>
              <a:endParaRPr lang="sl-SI" sz="7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6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br>
              <a:rPr lang="en-US" sz="2200" dirty="0"/>
            </a:br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Analyze agent’s spatial-activity patterns</a:t>
            </a:r>
          </a:p>
          <a:p>
            <a:pPr lvl="1"/>
            <a:r>
              <a:rPr lang="en-US" dirty="0" smtClean="0"/>
              <a:t>Discover anomalies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An elderly person at home</a:t>
            </a:r>
          </a:p>
          <a:p>
            <a:pPr lvl="1"/>
            <a:r>
              <a:rPr lang="en-US" dirty="0" smtClean="0"/>
              <a:t>Analyze person’s daily-living </a:t>
            </a:r>
            <a:br>
              <a:rPr lang="en-US" dirty="0" smtClean="0"/>
            </a:b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Detect physical </a:t>
            </a:r>
            <a:r>
              <a:rPr lang="en-US" dirty="0"/>
              <a:t>or mental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degradation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s1.hubimg.com/u/1228656_f5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9" r="4010"/>
          <a:stretch/>
        </p:blipFill>
        <p:spPr bwMode="auto">
          <a:xfrm>
            <a:off x="6345622" y="3525823"/>
            <a:ext cx="2376264" cy="28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1560"/>
            <a:ext cx="5306614" cy="3600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7584" y="2569592"/>
            <a:ext cx="7488832" cy="360040"/>
            <a:chOff x="1187624" y="2564904"/>
            <a:chExt cx="7488832" cy="360040"/>
          </a:xfrm>
        </p:grpSpPr>
        <p:sp>
          <p:nvSpPr>
            <p:cNvPr id="12" name="Rectangle 11"/>
            <p:cNvSpPr/>
            <p:nvPr/>
          </p:nvSpPr>
          <p:spPr>
            <a:xfrm>
              <a:off x="1187624" y="2564904"/>
              <a:ext cx="5544616" cy="3600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2240" y="2564904"/>
              <a:ext cx="1944216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Input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7584" y="3145656"/>
            <a:ext cx="8088366" cy="1296144"/>
            <a:chOff x="1187624" y="2564904"/>
            <a:chExt cx="8088366" cy="360040"/>
          </a:xfrm>
        </p:grpSpPr>
        <p:sp>
          <p:nvSpPr>
            <p:cNvPr id="16" name="Rectangle 15"/>
            <p:cNvSpPr/>
            <p:nvPr/>
          </p:nvSpPr>
          <p:spPr>
            <a:xfrm>
              <a:off x="1187624" y="2564904"/>
              <a:ext cx="5544616" cy="3600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32240" y="2564904"/>
              <a:ext cx="254375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Spatio</a:t>
              </a:r>
              <a:r>
                <a:rPr lang="en-US" dirty="0" smtClean="0">
                  <a:solidFill>
                    <a:srgbClr val="C00000"/>
                  </a:solidFill>
                </a:rPr>
                <a:t>-activity vectors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7584" y="4477804"/>
            <a:ext cx="8088366" cy="1044116"/>
            <a:chOff x="1187624" y="2564904"/>
            <a:chExt cx="8088366" cy="360040"/>
          </a:xfrm>
        </p:grpSpPr>
        <p:sp>
          <p:nvSpPr>
            <p:cNvPr id="19" name="Rectangle 18"/>
            <p:cNvSpPr/>
            <p:nvPr/>
          </p:nvSpPr>
          <p:spPr>
            <a:xfrm>
              <a:off x="1187624" y="2564904"/>
              <a:ext cx="5544616" cy="3600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32240" y="2564904"/>
              <a:ext cx="254375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Matrix construction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7584" y="5517232"/>
            <a:ext cx="8088366" cy="360040"/>
            <a:chOff x="1187624" y="2564904"/>
            <a:chExt cx="8088366" cy="360040"/>
          </a:xfrm>
        </p:grpSpPr>
        <p:sp>
          <p:nvSpPr>
            <p:cNvPr id="26" name="Rectangle 25"/>
            <p:cNvSpPr/>
            <p:nvPr/>
          </p:nvSpPr>
          <p:spPr>
            <a:xfrm>
              <a:off x="1187624" y="2564904"/>
              <a:ext cx="5544616" cy="3600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2239" y="2564904"/>
              <a:ext cx="2543751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Matrix normalization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3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2" y="2237164"/>
          <a:ext cx="7858178" cy="73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4"/>
                <a:gridCol w="1071570"/>
                <a:gridCol w="1143008"/>
                <a:gridCol w="1143008"/>
                <a:gridCol w="1143008"/>
                <a:gridCol w="1071570"/>
                <a:gridCol w="1071570"/>
              </a:tblGrid>
              <a:tr h="287084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Activity: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Lying</a:t>
                      </a:r>
                      <a:endParaRPr lang="en-US" sz="1400" dirty="0"/>
                    </a:p>
                  </a:txBody>
                  <a:tcPr/>
                </a:tc>
              </a:tr>
              <a:tr h="427296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Room: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8" y="83671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9" t="9669" b="82130"/>
          <a:stretch/>
        </p:blipFill>
        <p:spPr>
          <a:xfrm>
            <a:off x="683568" y="1916832"/>
            <a:ext cx="2930350" cy="2952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85874" y="3200400"/>
            <a:ext cx="2147132" cy="13647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Activity-Activity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34594" y="4565138"/>
            <a:ext cx="2818602" cy="175339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Spatial-Spatial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34593" y="3200400"/>
            <a:ext cx="2818603" cy="13663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Activity-Spatial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85875" y="4565138"/>
            <a:ext cx="2147132" cy="175339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Spatial-Activity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2" y="2237164"/>
          <a:ext cx="7858178" cy="73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4"/>
                <a:gridCol w="1071570"/>
                <a:gridCol w="1143008"/>
                <a:gridCol w="1143008"/>
                <a:gridCol w="1143008"/>
                <a:gridCol w="1071570"/>
                <a:gridCol w="1071570"/>
              </a:tblGrid>
              <a:tr h="287084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Activity: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Lying</a:t>
                      </a:r>
                      <a:endParaRPr lang="en-US" sz="1400" dirty="0"/>
                    </a:p>
                  </a:txBody>
                  <a:tcPr/>
                </a:tc>
              </a:tr>
              <a:tr h="427296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Room: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1885931" y="2119306"/>
            <a:ext cx="1000132" cy="9286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449B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2" y="2237164"/>
          <a:ext cx="7858178" cy="73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4"/>
                <a:gridCol w="1071570"/>
                <a:gridCol w="1143008"/>
                <a:gridCol w="1143008"/>
                <a:gridCol w="1143008"/>
                <a:gridCol w="1071570"/>
                <a:gridCol w="1071570"/>
              </a:tblGrid>
              <a:tr h="287084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Activity: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Lying</a:t>
                      </a:r>
                      <a:endParaRPr lang="en-US" sz="1400" dirty="0"/>
                    </a:p>
                  </a:txBody>
                  <a:tcPr/>
                </a:tc>
              </a:tr>
              <a:tr h="427296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Room: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2971800" y="2119306"/>
            <a:ext cx="1000132" cy="9286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2" y="2237164"/>
          <a:ext cx="7858178" cy="73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4"/>
                <a:gridCol w="1071570"/>
                <a:gridCol w="1143008"/>
                <a:gridCol w="1143008"/>
                <a:gridCol w="1143008"/>
                <a:gridCol w="1071570"/>
                <a:gridCol w="1071570"/>
              </a:tblGrid>
              <a:tr h="287084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Activity: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Lying</a:t>
                      </a:r>
                      <a:endParaRPr lang="en-US" sz="1400" dirty="0"/>
                    </a:p>
                  </a:txBody>
                  <a:tcPr/>
                </a:tc>
              </a:tr>
              <a:tr h="427296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Room: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4114800" y="2119306"/>
            <a:ext cx="1000132" cy="9286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2" y="2237164"/>
          <a:ext cx="7858178" cy="73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4"/>
                <a:gridCol w="1071570"/>
                <a:gridCol w="1143008"/>
                <a:gridCol w="1143008"/>
                <a:gridCol w="1143008"/>
                <a:gridCol w="1071570"/>
                <a:gridCol w="1071570"/>
              </a:tblGrid>
              <a:tr h="287084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Activity: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Lying</a:t>
                      </a:r>
                      <a:endParaRPr lang="en-US" sz="1400" dirty="0"/>
                    </a:p>
                  </a:txBody>
                  <a:tcPr/>
                </a:tc>
              </a:tr>
              <a:tr h="427296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Room: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5257800" y="2119306"/>
            <a:ext cx="1000132" cy="9286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otnik 12"/>
          <p:cNvSpPr/>
          <p:nvPr/>
        </p:nvSpPr>
        <p:spPr>
          <a:xfrm>
            <a:off x="6724665" y="33535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2" y="2237164"/>
          <a:ext cx="7858178" cy="73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4"/>
                <a:gridCol w="1071570"/>
                <a:gridCol w="1143008"/>
                <a:gridCol w="1143008"/>
                <a:gridCol w="1143008"/>
                <a:gridCol w="1071570"/>
                <a:gridCol w="1071570"/>
              </a:tblGrid>
              <a:tr h="287084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Activity: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Lying</a:t>
                      </a:r>
                      <a:endParaRPr lang="en-US" sz="1400" dirty="0"/>
                    </a:p>
                  </a:txBody>
                  <a:tcPr/>
                </a:tc>
              </a:tr>
              <a:tr h="427296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Room: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6400800" y="2119306"/>
            <a:ext cx="1000132" cy="9286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otnik 12"/>
          <p:cNvSpPr/>
          <p:nvPr/>
        </p:nvSpPr>
        <p:spPr>
          <a:xfrm>
            <a:off x="6724665" y="33535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2" y="2237164"/>
          <a:ext cx="7858178" cy="73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4"/>
                <a:gridCol w="1071570"/>
                <a:gridCol w="1143008"/>
                <a:gridCol w="1143008"/>
                <a:gridCol w="1143008"/>
                <a:gridCol w="1071570"/>
                <a:gridCol w="1071570"/>
              </a:tblGrid>
              <a:tr h="287084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Activity: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Standing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Sitting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Lying</a:t>
                      </a:r>
                      <a:endParaRPr lang="en-US" sz="1400" dirty="0"/>
                    </a:p>
                  </a:txBody>
                  <a:tcPr/>
                </a:tc>
              </a:tr>
              <a:tr h="427296">
                <a:tc>
                  <a:txBody>
                    <a:bodyPr/>
                    <a:lstStyle/>
                    <a:p>
                      <a:pPr algn="l"/>
                      <a:r>
                        <a:rPr lang="sl-SI" sz="1400" b="1" dirty="0" smtClean="0"/>
                        <a:t>Room: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Kitchen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Bedroom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7458068" y="2119306"/>
            <a:ext cx="1000132" cy="9286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okotnik 12"/>
          <p:cNvSpPr/>
          <p:nvPr/>
        </p:nvSpPr>
        <p:spPr>
          <a:xfrm>
            <a:off x="6629400" y="33535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</a:t>
            </a:r>
          </a:p>
          <a:p>
            <a:pPr lvl="1"/>
            <a:r>
              <a:rPr lang="en-US" dirty="0" smtClean="0"/>
              <a:t>Autonomous intelligent entity</a:t>
            </a:r>
          </a:p>
          <a:p>
            <a:pPr lvl="1"/>
            <a:r>
              <a:rPr lang="en-US" dirty="0" smtClean="0"/>
              <a:t>Capable of motion and action</a:t>
            </a:r>
          </a:p>
          <a:p>
            <a:pPr lvl="1"/>
            <a:r>
              <a:rPr lang="en-US" dirty="0" smtClean="0"/>
              <a:t>Human, robot, computer program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Spatio</a:t>
            </a:r>
            <a:r>
              <a:rPr lang="en-US" dirty="0" smtClean="0">
                <a:solidFill>
                  <a:schemeClr val="bg2"/>
                </a:solidFill>
              </a:rPr>
              <a:t>-temporal traces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-Activity </a:t>
            </a: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Normalize matrix by region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 descr="matri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graphicFrame>
        <p:nvGraphicFramePr>
          <p:cNvPr id="13" name="Tabela 4"/>
          <p:cNvGraphicFramePr>
            <a:graphicFrameLocks noGrp="1"/>
          </p:cNvGraphicFramePr>
          <p:nvPr/>
        </p:nvGraphicFramePr>
        <p:xfrm>
          <a:off x="1600200" y="3200400"/>
          <a:ext cx="4952997" cy="31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571"/>
                <a:gridCol w="707571"/>
                <a:gridCol w="707571"/>
                <a:gridCol w="707571"/>
                <a:gridCol w="707571"/>
                <a:gridCol w="707571"/>
                <a:gridCol w="707571"/>
              </a:tblGrid>
              <a:tr h="4453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A2C816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A2C81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533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2"/>
          <p:cNvSpPr/>
          <p:nvPr/>
        </p:nvSpPr>
        <p:spPr>
          <a:xfrm>
            <a:off x="6572265" y="32011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avokotnik 12"/>
          <p:cNvSpPr/>
          <p:nvPr/>
        </p:nvSpPr>
        <p:spPr>
          <a:xfrm>
            <a:off x="6629400" y="3353594"/>
            <a:ext cx="785818" cy="311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85874" y="3200400"/>
            <a:ext cx="2147132" cy="13647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Activity-Activity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34594" y="4565138"/>
            <a:ext cx="2818602" cy="175339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Spatial-Spatial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34593" y="3200400"/>
            <a:ext cx="2818603" cy="13663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Activity-Spatial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85875" y="4565138"/>
            <a:ext cx="2147132" cy="175339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Spatial-Activity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3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8" y="3063200"/>
            <a:ext cx="7068962" cy="3744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2200" dirty="0"/>
              <a:t>Behavior Signatures: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1" name="Raven konektor 6"/>
          <p:cNvCxnSpPr/>
          <p:nvPr/>
        </p:nvCxnSpPr>
        <p:spPr>
          <a:xfrm rot="5400000">
            <a:off x="2175131" y="4759069"/>
            <a:ext cx="31173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7"/>
          <p:cNvCxnSpPr/>
          <p:nvPr/>
        </p:nvCxnSpPr>
        <p:spPr>
          <a:xfrm>
            <a:off x="1585874" y="4565138"/>
            <a:ext cx="496732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20588" y="2132856"/>
            <a:ext cx="7610476" cy="4176464"/>
          </a:xfrm>
        </p:spPr>
        <p:txBody>
          <a:bodyPr/>
          <a:lstStyle/>
          <a:p>
            <a:r>
              <a:rPr lang="en-US" dirty="0" smtClean="0"/>
              <a:t>An example of normalized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Behavior Signatures: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Feature Extraction and Anomaly Detection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8"/>
          <a:stretch/>
        </p:blipFill>
        <p:spPr>
          <a:xfrm>
            <a:off x="4355976" y="1988840"/>
            <a:ext cx="4608512" cy="45105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9512" y="2266020"/>
            <a:ext cx="8800213" cy="586916"/>
            <a:chOff x="-2067973" y="2564904"/>
            <a:chExt cx="8800213" cy="360040"/>
          </a:xfrm>
        </p:grpSpPr>
        <p:sp>
          <p:nvSpPr>
            <p:cNvPr id="8" name="Rectangle 7"/>
            <p:cNvSpPr/>
            <p:nvPr/>
          </p:nvSpPr>
          <p:spPr>
            <a:xfrm>
              <a:off x="1187624" y="2564904"/>
              <a:ext cx="5544616" cy="3600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067973" y="2564904"/>
              <a:ext cx="3171993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>
                  <a:solidFill>
                    <a:srgbClr val="C00000"/>
                  </a:solidFill>
                </a:rPr>
                <a:t>Anomaly degree for each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b</a:t>
              </a:r>
              <a:r>
                <a:rPr lang="en-US" sz="1600" i="1" baseline="-25000" dirty="0" smtClean="0">
                  <a:solidFill>
                    <a:srgbClr val="C00000"/>
                  </a:solidFill>
                </a:rPr>
                <a:t>i</a:t>
              </a:r>
              <a:endParaRPr lang="en-US" sz="1600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8" y="2872752"/>
            <a:ext cx="8995124" cy="1420340"/>
            <a:chOff x="-2262884" y="2564903"/>
            <a:chExt cx="8995124" cy="871299"/>
          </a:xfrm>
        </p:grpSpPr>
        <p:sp>
          <p:nvSpPr>
            <p:cNvPr id="11" name="Rectangle 10"/>
            <p:cNvSpPr/>
            <p:nvPr/>
          </p:nvSpPr>
          <p:spPr>
            <a:xfrm>
              <a:off x="1170087" y="2564903"/>
              <a:ext cx="5562153" cy="87129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2262884" y="2744924"/>
              <a:ext cx="3396645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>
                  <a:solidFill>
                    <a:srgbClr val="C00000"/>
                  </a:solidFill>
                </a:rPr>
                <a:t>Compute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spatio</a:t>
              </a:r>
              <a:r>
                <a:rPr lang="en-US" sz="1600" dirty="0" smtClean="0">
                  <a:solidFill>
                    <a:srgbClr val="C00000"/>
                  </a:solidFill>
                </a:rPr>
                <a:t>-activity matrix</a:t>
              </a:r>
            </a:p>
            <a:p>
              <a:pPr algn="r"/>
              <a:r>
                <a:rPr lang="en-US" sz="1600" dirty="0" smtClean="0">
                  <a:solidFill>
                    <a:srgbClr val="C00000"/>
                  </a:solidFill>
                </a:rPr>
                <a:t>and principal components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305265"/>
            <a:ext cx="8997262" cy="2148069"/>
            <a:chOff x="-2265022" y="2564902"/>
            <a:chExt cx="8997262" cy="1317720"/>
          </a:xfrm>
        </p:grpSpPr>
        <p:sp>
          <p:nvSpPr>
            <p:cNvPr id="14" name="Rectangle 13"/>
            <p:cNvSpPr/>
            <p:nvPr/>
          </p:nvSpPr>
          <p:spPr>
            <a:xfrm>
              <a:off x="1170087" y="2564902"/>
              <a:ext cx="5562153" cy="131772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5022" y="2924944"/>
              <a:ext cx="3396645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>
                  <a:solidFill>
                    <a:srgbClr val="C00000"/>
                  </a:solidFill>
                </a:rPr>
                <a:t>Detect outliers with density-based k-NN</a:t>
              </a:r>
            </a:p>
            <a:p>
              <a:pPr algn="r"/>
              <a:r>
                <a:rPr lang="en-US" sz="1600" dirty="0" smtClean="0">
                  <a:solidFill>
                    <a:srgbClr val="C00000"/>
                  </a:solidFill>
                </a:rPr>
                <a:t>(Local Outlier Factor)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2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Empirical Studies – </a:t>
            </a:r>
            <a:r>
              <a:rPr lang="en-US" sz="2200" dirty="0" smtClean="0"/>
              <a:t>AAL Domain:</a:t>
            </a:r>
            <a:br>
              <a:rPr lang="en-US" sz="2200" dirty="0" smtClean="0"/>
            </a:br>
            <a:r>
              <a:rPr lang="en-US" dirty="0" smtClean="0"/>
              <a:t>Introduction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587" y="2163514"/>
            <a:ext cx="7418016" cy="40017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 lives at home alone</a:t>
            </a:r>
          </a:p>
          <a:p>
            <a:r>
              <a:rPr lang="en-US" dirty="0" smtClean="0"/>
              <a:t>We observe 3D coordinates </a:t>
            </a:r>
            <a:br>
              <a:rPr lang="en-US" dirty="0" smtClean="0"/>
            </a:br>
            <a:r>
              <a:rPr lang="en-US" dirty="0" smtClean="0"/>
              <a:t>of the body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Task: detect anomalous changes in behavior that indicate health problem</a:t>
            </a:r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843892" y="6165304"/>
            <a:ext cx="8480636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sz="1100" dirty="0"/>
              <a:t>B. </a:t>
            </a:r>
            <a:r>
              <a:rPr lang="en-US" sz="1100" dirty="0" err="1"/>
              <a:t>Kaluža</a:t>
            </a:r>
            <a:r>
              <a:rPr lang="en-US" sz="1100" dirty="0"/>
              <a:t> and M. Gams. Analysis of Daily-Living Dynamics. </a:t>
            </a:r>
            <a:r>
              <a:rPr lang="en-US" sz="1100" i="1" dirty="0"/>
              <a:t>Journal of Ambient Intelligence and Smart Environments</a:t>
            </a:r>
            <a:r>
              <a:rPr lang="en-US" sz="1100" dirty="0"/>
              <a:t>, 2012.</a:t>
            </a:r>
            <a:br>
              <a:rPr lang="en-US" sz="1100" dirty="0"/>
            </a:br>
            <a:r>
              <a:rPr lang="en-US" sz="1100" dirty="0"/>
              <a:t>M. </a:t>
            </a:r>
            <a:r>
              <a:rPr lang="en-US" sz="1100" dirty="0" err="1"/>
              <a:t>Luštrek</a:t>
            </a:r>
            <a:r>
              <a:rPr lang="en-US" sz="1100" dirty="0"/>
              <a:t> and B. </a:t>
            </a:r>
            <a:r>
              <a:rPr lang="en-US" sz="1100" dirty="0" err="1"/>
              <a:t>Kaluža</a:t>
            </a:r>
            <a:r>
              <a:rPr lang="en-US" sz="1100" dirty="0"/>
              <a:t>. Fall Detection and Activity Recognition with Machine Learning. </a:t>
            </a:r>
            <a:r>
              <a:rPr lang="en-US" sz="1100" i="1" dirty="0" err="1"/>
              <a:t>Informatica</a:t>
            </a:r>
            <a:r>
              <a:rPr lang="en-US" sz="1100" dirty="0"/>
              <a:t>, 2009</a:t>
            </a:r>
            <a:r>
              <a:rPr lang="en-US" sz="1100" dirty="0" smtClean="0"/>
              <a:t>.</a:t>
            </a:r>
            <a:endParaRPr lang="sl-SI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1510331" cy="1637965"/>
          </a:xfrm>
          <a:prstGeom prst="rect">
            <a:avLst/>
          </a:prstGeom>
        </p:spPr>
      </p:pic>
      <p:pic>
        <p:nvPicPr>
          <p:cNvPr id="9" name="Picture 184" descr="CPAlp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3"/>
          <a:stretch/>
        </p:blipFill>
        <p:spPr bwMode="auto">
          <a:xfrm>
            <a:off x="4886514" y="2564904"/>
            <a:ext cx="4029437" cy="268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4379973" y="856537"/>
            <a:ext cx="3791139" cy="234770"/>
          </a:xfrm>
          <a:prstGeom prst="parallelogram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 smtClean="0">
                <a:cs typeface="Times New Roman" pitchFamily="18" charset="0"/>
              </a:rPr>
              <a:t>Person’s coordinates in the apartment</a:t>
            </a:r>
            <a:endParaRPr lang="sl-SI" sz="1050" i="1" dirty="0">
              <a:cs typeface="Times New Roman" pitchFamily="18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379974" y="1724685"/>
            <a:ext cx="3791138" cy="180298"/>
          </a:xfrm>
          <a:prstGeom prst="parallelogram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cs typeface="Times New Roman" pitchFamily="18" charset="0"/>
              </a:rPr>
              <a:t>Activity </a:t>
            </a:r>
            <a:r>
              <a:rPr lang="en-US" sz="1050" i="1" dirty="0" smtClean="0">
                <a:cs typeface="Times New Roman" pitchFamily="18" charset="0"/>
              </a:rPr>
              <a:t>trace</a:t>
            </a:r>
            <a:endParaRPr lang="sl-SI" sz="1050" i="1" dirty="0"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4" idx="4"/>
            <a:endCxn id="25" idx="0"/>
          </p:cNvCxnSpPr>
          <p:nvPr/>
        </p:nvCxnSpPr>
        <p:spPr>
          <a:xfrm>
            <a:off x="6275543" y="1091307"/>
            <a:ext cx="0" cy="1300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5" idx="2"/>
            <a:endCxn id="6" idx="0"/>
          </p:cNvCxnSpPr>
          <p:nvPr/>
        </p:nvCxnSpPr>
        <p:spPr>
          <a:xfrm>
            <a:off x="6275543" y="1564431"/>
            <a:ext cx="0" cy="1602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79974" y="1221386"/>
            <a:ext cx="3791138" cy="34304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Activity recognition: </a:t>
            </a:r>
            <a:r>
              <a:rPr lang="en-US" sz="1100" dirty="0" err="1" smtClean="0">
                <a:solidFill>
                  <a:schemeClr val="tx1"/>
                </a:solidFill>
                <a:cs typeface="Times New Roman" pitchFamily="18" charset="0"/>
              </a:rPr>
              <a:t>ARPipe</a:t>
            </a:r>
            <a:endParaRPr lang="en-US" sz="11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79973" y="2149836"/>
            <a:ext cx="3791138" cy="28697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Behavior trace: activity trace + landmark</a:t>
            </a:r>
            <a:endParaRPr lang="sl-SI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>
            <a:stCxn id="6" idx="4"/>
            <a:endCxn id="43" idx="0"/>
          </p:cNvCxnSpPr>
          <p:nvPr/>
        </p:nvCxnSpPr>
        <p:spPr>
          <a:xfrm flipH="1">
            <a:off x="6275542" y="1904983"/>
            <a:ext cx="1" cy="2448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Parallelogram 46"/>
          <p:cNvSpPr/>
          <p:nvPr/>
        </p:nvSpPr>
        <p:spPr>
          <a:xfrm>
            <a:off x="4355305" y="3784184"/>
            <a:ext cx="3798576" cy="361936"/>
          </a:xfrm>
          <a:prstGeom prst="parallelogram">
            <a:avLst>
              <a:gd name="adj" fmla="val 10030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 smtClean="0">
                <a:cs typeface="Times New Roman" pitchFamily="18" charset="0"/>
              </a:rPr>
              <a:t>Behavior signature</a:t>
            </a:r>
          </a:p>
        </p:txBody>
      </p:sp>
      <p:cxnSp>
        <p:nvCxnSpPr>
          <p:cNvPr id="48" name="Straight Arrow Connector 47"/>
          <p:cNvCxnSpPr>
            <a:stCxn id="43" idx="2"/>
          </p:cNvCxnSpPr>
          <p:nvPr/>
        </p:nvCxnSpPr>
        <p:spPr>
          <a:xfrm flipH="1">
            <a:off x="6275542" y="2436812"/>
            <a:ext cx="1" cy="1155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60305" y="2878579"/>
            <a:ext cx="3836575" cy="74434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Spatial-activity matrix:</a:t>
            </a:r>
            <a:b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Full day</a:t>
            </a:r>
            <a:endParaRPr lang="sl-SI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72447" y="4348453"/>
            <a:ext cx="3805119" cy="58018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Deviant </a:t>
            </a:r>
            <a:r>
              <a:rPr lang="en-US" sz="1100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ehavior detection: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PCA + LOF</a:t>
            </a:r>
            <a:endParaRPr lang="sl-SI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79971" y="5090425"/>
            <a:ext cx="3791140" cy="19601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No 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combination of multi-view detectors</a:t>
            </a:r>
            <a:endParaRPr lang="sl-SI" sz="1100" i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79971" y="5448061"/>
            <a:ext cx="3791140" cy="19601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No 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accumulation of deviant behavior over time</a:t>
            </a:r>
            <a:endParaRPr lang="sl-SI" sz="1100" i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747651" y="6367880"/>
            <a:ext cx="1055784" cy="186744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cs typeface="Times New Roman" pitchFamily="18" charset="0"/>
              </a:rPr>
              <a:t>End</a:t>
            </a:r>
            <a:endParaRPr lang="sl-SI" sz="105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51" idx="2"/>
            <a:endCxn id="47" idx="1"/>
          </p:cNvCxnSpPr>
          <p:nvPr/>
        </p:nvCxnSpPr>
        <p:spPr>
          <a:xfrm flipH="1">
            <a:off x="6274689" y="3622924"/>
            <a:ext cx="3904" cy="1612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6" idx="2"/>
            <a:endCxn id="67" idx="0"/>
          </p:cNvCxnSpPr>
          <p:nvPr/>
        </p:nvCxnSpPr>
        <p:spPr>
          <a:xfrm>
            <a:off x="6275541" y="5286434"/>
            <a:ext cx="0" cy="16162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6" idx="4"/>
            <a:endCxn id="68" idx="0"/>
          </p:cNvCxnSpPr>
          <p:nvPr/>
        </p:nvCxnSpPr>
        <p:spPr>
          <a:xfrm>
            <a:off x="6275540" y="6034308"/>
            <a:ext cx="3" cy="3335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1" idx="2"/>
            <a:endCxn id="66" idx="0"/>
          </p:cNvCxnSpPr>
          <p:nvPr/>
        </p:nvCxnSpPr>
        <p:spPr>
          <a:xfrm>
            <a:off x="6275007" y="4928637"/>
            <a:ext cx="534" cy="1617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5747651" y="505952"/>
            <a:ext cx="1055784" cy="205418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cs typeface="Times New Roman" pitchFamily="18" charset="0"/>
              </a:rPr>
              <a:t>Start</a:t>
            </a:r>
            <a:endParaRPr lang="sl-SI" sz="105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>
            <a:stCxn id="50" idx="2"/>
            <a:endCxn id="4" idx="0"/>
          </p:cNvCxnSpPr>
          <p:nvPr/>
        </p:nvCxnSpPr>
        <p:spPr>
          <a:xfrm>
            <a:off x="6275543" y="711370"/>
            <a:ext cx="0" cy="1451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Parallelogram 55"/>
          <p:cNvSpPr/>
          <p:nvPr/>
        </p:nvSpPr>
        <p:spPr>
          <a:xfrm>
            <a:off x="4379970" y="5794330"/>
            <a:ext cx="3791140" cy="239978"/>
          </a:xfrm>
          <a:prstGeom prst="parallelogram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 smtClean="0">
                <a:cs typeface="Times New Roman" pitchFamily="18" charset="0"/>
              </a:rPr>
              <a:t>Degree of deviation</a:t>
            </a:r>
            <a:endParaRPr lang="sl-SI" sz="1050" i="1" dirty="0"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>
            <a:stCxn id="67" idx="2"/>
            <a:endCxn id="56" idx="0"/>
          </p:cNvCxnSpPr>
          <p:nvPr/>
        </p:nvCxnSpPr>
        <p:spPr>
          <a:xfrm flipH="1">
            <a:off x="6275540" y="5644071"/>
            <a:ext cx="1" cy="1502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91880" y="2001860"/>
            <a:ext cx="4896544" cy="41625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t"/>
          <a:lstStyle/>
          <a:p>
            <a:pPr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Deviant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behavior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detection</a:t>
            </a:r>
            <a:endParaRPr lang="sl-SI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9" name="Parallelogram 78"/>
          <p:cNvSpPr/>
          <p:nvPr/>
        </p:nvSpPr>
        <p:spPr>
          <a:xfrm>
            <a:off x="4379973" y="2546642"/>
            <a:ext cx="3791138" cy="149007"/>
          </a:xfrm>
          <a:prstGeom prst="parallelogram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 smtClean="0">
                <a:cs typeface="Times New Roman" pitchFamily="18" charset="0"/>
              </a:rPr>
              <a:t>Behavior trace</a:t>
            </a:r>
            <a:endParaRPr lang="sl-SI" sz="1050" i="1" dirty="0"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275006" y="4191809"/>
            <a:ext cx="1" cy="1351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1" idx="0"/>
          </p:cNvCxnSpPr>
          <p:nvPr/>
        </p:nvCxnSpPr>
        <p:spPr>
          <a:xfrm flipH="1">
            <a:off x="6278593" y="2703916"/>
            <a:ext cx="998" cy="174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-15746" y="836712"/>
            <a:ext cx="3557125" cy="914400"/>
          </a:xfrm>
          <a:prstGeom prst="rect">
            <a:avLst/>
          </a:prstGeom>
          <a:solidFill>
            <a:schemeClr val="tx2"/>
          </a:solidFill>
        </p:spPr>
        <p:txBody>
          <a:bodyPr vert="horz" lIns="27360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+mn-lt"/>
              </a:rPr>
              <a:t>Empirical Studies –</a:t>
            </a:r>
            <a:r>
              <a:rPr lang="en-US" sz="1200" dirty="0" smtClean="0">
                <a:latin typeface="+mn-lt"/>
              </a:rPr>
              <a:t> AAL Domain: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800" dirty="0" smtClean="0">
                <a:latin typeface="+mn-lt"/>
              </a:rPr>
              <a:t>Instantiated Unified Framework</a:t>
            </a:r>
            <a:endParaRPr lang="en-US" sz="1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43" grpId="0" animBg="1"/>
      <p:bldP spid="47" grpId="0" animBg="1"/>
      <p:bldP spid="51" grpId="0" animBg="1"/>
      <p:bldP spid="61" grpId="0" animBg="1"/>
      <p:bldP spid="66" grpId="0" animBg="1"/>
      <p:bldP spid="67" grpId="0" animBg="1"/>
      <p:bldP spid="68" grpId="0" animBg="1"/>
      <p:bldP spid="56" grpId="0" animBg="1"/>
      <p:bldP spid="60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Empirical Studies – AAL Domain</a:t>
            </a:r>
            <a:r>
              <a:rPr lang="en-US" sz="2200" dirty="0" smtClean="0"/>
              <a:t>: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560" y="3254515"/>
            <a:ext cx="6165898" cy="282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1066800" y="6272234"/>
            <a:ext cx="7934356" cy="3571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/>
              <a:t>B. </a:t>
            </a:r>
            <a:r>
              <a:rPr lang="en-US" sz="800" dirty="0" err="1" smtClean="0"/>
              <a:t>Kaluža</a:t>
            </a:r>
            <a:r>
              <a:rPr lang="sl-SI" sz="800" dirty="0" smtClean="0"/>
              <a:t>, M. Gams</a:t>
            </a:r>
            <a:r>
              <a:rPr lang="en-US" sz="800" dirty="0" smtClean="0"/>
              <a:t>. </a:t>
            </a:r>
            <a:r>
              <a:rPr lang="sl-SI" sz="800" dirty="0" smtClean="0"/>
              <a:t>An </a:t>
            </a:r>
            <a:r>
              <a:rPr lang="sl-SI" sz="800" dirty="0" err="1" smtClean="0"/>
              <a:t>Approach</a:t>
            </a:r>
            <a:r>
              <a:rPr lang="sl-SI" sz="800" dirty="0" smtClean="0"/>
              <a:t> to </a:t>
            </a:r>
            <a:r>
              <a:rPr lang="sl-SI" sz="800" dirty="0" err="1" smtClean="0"/>
              <a:t>Analysis</a:t>
            </a:r>
            <a:r>
              <a:rPr lang="sl-SI" sz="800" dirty="0" smtClean="0"/>
              <a:t> </a:t>
            </a:r>
            <a:r>
              <a:rPr lang="sl-SI" sz="800" dirty="0" err="1" smtClean="0"/>
              <a:t>of</a:t>
            </a:r>
            <a:r>
              <a:rPr lang="sl-SI" sz="800" dirty="0" smtClean="0"/>
              <a:t> </a:t>
            </a:r>
            <a:r>
              <a:rPr lang="sl-SI" sz="800" dirty="0" err="1" smtClean="0"/>
              <a:t>Daily</a:t>
            </a:r>
            <a:r>
              <a:rPr lang="sl-SI" sz="800" dirty="0" smtClean="0"/>
              <a:t> </a:t>
            </a:r>
            <a:r>
              <a:rPr lang="sl-SI" sz="800" dirty="0" err="1" smtClean="0"/>
              <a:t>Living</a:t>
            </a:r>
            <a:r>
              <a:rPr lang="sl-SI" sz="800" dirty="0" smtClean="0"/>
              <a:t> Dynamics </a:t>
            </a:r>
            <a:r>
              <a:rPr lang="en-US" sz="800" i="1" dirty="0" smtClean="0"/>
              <a:t>International Conference on Machine Learning and Data Analysis 2010</a:t>
            </a:r>
            <a:r>
              <a:rPr lang="sl-SI" sz="800" dirty="0" smtClean="0"/>
              <a:t>, </a:t>
            </a:r>
            <a:r>
              <a:rPr lang="en-US" sz="800" dirty="0" smtClean="0"/>
              <a:t>San Francisco, USA, 20-22 October, 2010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445568" y="5270739"/>
            <a:ext cx="5904656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0588" y="2132856"/>
            <a:ext cx="76104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users in the office, one month of data</a:t>
            </a:r>
          </a:p>
          <a:p>
            <a:r>
              <a:rPr lang="en-US" dirty="0" err="1" smtClean="0"/>
              <a:t>Spatio</a:t>
            </a:r>
            <a:r>
              <a:rPr lang="en-US" dirty="0" smtClean="0"/>
              <a:t>-activity successfully discriminates anomalous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/>
          <p:cNvSpPr/>
          <p:nvPr/>
        </p:nvSpPr>
        <p:spPr>
          <a:xfrm>
            <a:off x="914400" y="3962400"/>
            <a:ext cx="7315200" cy="3425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avokotnik 12"/>
          <p:cNvSpPr/>
          <p:nvPr/>
        </p:nvSpPr>
        <p:spPr>
          <a:xfrm>
            <a:off x="762000" y="6172200"/>
            <a:ext cx="7315200" cy="3425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22" y="2103437"/>
            <a:ext cx="8044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2138" y="83671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Empirical Studies – AAL Domain</a:t>
            </a:r>
            <a:r>
              <a:rPr lang="en-US" sz="2200" dirty="0" smtClean="0"/>
              <a:t>: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Results: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Empirical Studies – AAL Domain</a:t>
            </a:r>
            <a:r>
              <a:rPr lang="en-US" sz="2200" dirty="0" smtClean="0"/>
              <a:t>: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Results: Principal Components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894" y="2103437"/>
            <a:ext cx="63842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Conclusion:</a:t>
            </a:r>
            <a:br>
              <a:rPr lang="en-US" sz="2200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48879"/>
            <a:ext cx="6934200" cy="422019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Framework for deviant behavior detection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Activity recognition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Multiple time spans and modalities</a:t>
            </a:r>
            <a:endParaRPr lang="en-US" dirty="0"/>
          </a:p>
          <a:p>
            <a:pPr lvl="1">
              <a:lnSpc>
                <a:spcPct val="140000"/>
              </a:lnSpc>
            </a:pPr>
            <a:r>
              <a:rPr lang="en-US" u="sng" dirty="0"/>
              <a:t>Behavior signatures</a:t>
            </a:r>
            <a:endParaRPr lang="en-US" u="sng" dirty="0" smtClean="0"/>
          </a:p>
          <a:p>
            <a:pPr lvl="2">
              <a:lnSpc>
                <a:spcPct val="140000"/>
              </a:lnSpc>
            </a:pPr>
            <a:r>
              <a:rPr lang="en-US" dirty="0" smtClean="0"/>
              <a:t>Behavior </a:t>
            </a:r>
            <a:r>
              <a:rPr lang="en-US" dirty="0"/>
              <a:t>dynamics in </a:t>
            </a:r>
            <a:r>
              <a:rPr lang="en-US" dirty="0" err="1" smtClean="0"/>
              <a:t>spatio</a:t>
            </a:r>
            <a:r>
              <a:rPr lang="en-US" dirty="0" smtClean="0"/>
              <a:t>-</a:t>
            </a:r>
            <a:r>
              <a:rPr lang="en-US" dirty="0"/>
              <a:t>activity space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Accumulation over time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Empirical study on AAL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 </a:t>
            </a:r>
            <a:r>
              <a:rPr lang="en-US" dirty="0" err="1" smtClean="0"/>
              <a:t>Spatio</a:t>
            </a:r>
            <a:r>
              <a:rPr lang="en-US" dirty="0" smtClean="0"/>
              <a:t>-Temporal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Agent</a:t>
            </a:r>
          </a:p>
          <a:p>
            <a:r>
              <a:rPr lang="en-US" dirty="0" err="1" smtClean="0"/>
              <a:t>Spatio</a:t>
            </a:r>
            <a:r>
              <a:rPr lang="en-US" dirty="0" smtClean="0"/>
              <a:t>-temporal traces</a:t>
            </a:r>
          </a:p>
          <a:p>
            <a:pPr lvl="1"/>
            <a:r>
              <a:rPr lang="en-US" dirty="0" smtClean="0"/>
              <a:t>Vector time series</a:t>
            </a:r>
          </a:p>
          <a:p>
            <a:pPr lvl="1"/>
            <a:r>
              <a:rPr lang="en-US" dirty="0" smtClean="0"/>
              <a:t>Position, agent’s state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Behavior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AutoShape 2" descr="data:image/jpeg;base64,/9j/4AAQSkZJRgABAQAAAQABAAD/2wCEAAkGBhMSERQUExQWFBUVFxgaGBgWGBgaGxwaGxgZGBcYGhcdHSYgHBsjHBccHy8gIycsLSwsHh4xNTAqNSYrLCkBCQoKDAwMFA8PFCkYFBgpKSkpKSkpKSkpKSkpKSkpKSkpKSkpKSkpKSkpKSwpKSkpKSkpLCkpKSkpKSkpKSkpLP/AABEIAIAAwAMBIgACEQEDEQH/xAAaAAADAQEBAQAAAAAAAAAAAAABAgMEAAUH/8QANBABAAEDAgQEBAYDAQADAQAAARECITEAQQMSUWEicYGRBDKh8AUTUrHB0ULh8XJDYoIV/8QAFgEBAQEAAAAAAAAAAAAAAAAAAAEC/8QAGBEBAQEBAQAAAAAAAAAAAAAAAAERIQL/2gAMAwEAAhEDEQA/APGI2xeWf276FNyW0zY2/wB6Mp1Otiw3952jVKLeuOvQtt+99QGihi04h/dT0jXU8GI2/wCfTT1LD93xpiq/W2POI9dUGhmJtb7zqvBpusgB7+R30tdA52/5riqzGYztHll0FKVR2vl13Kbtz21OuZ27nc209PV3z26aB64IUy28t9TroZsQ/TVHjU7ix66nx657E7n3toCU2N1/fVXh5udv50AL5MMduup8sTtGgFdrP10ssYu6HNtnv/vrpqGIzMX0A/Lcv35aSrN8ONl01L2ckdPfQu7t/wC/40C1UfbqVZviOmtJT1/730GmXs9NBmq4YTf7jStObb27mtURTM2M+ehX4lntjpG7kdBj/LXf0j289IG1jGfXWmtFueSYvZ+up8vQl/jQQXExD9ttdVTbr0f71cqAWI6xFza8dtSpoLdHBbHe/voNDTbF++C15evc0eHI8p3veY2jp5uuq4VqY+sMXiw9VdNUgktqiel72nzmXQVooIIv29evfVKeErkqnAF7P7azRgHfF5kGLxbc1eqqLO1o9LfboOaJWYWcip1g+9tPzL0P6666l/5+/rpctS2pqmI3uf8ANASqHGTVaWWEimPvvqX5klgCYJHG/ljfTVlpmwFs/ZoDw6Kbr1/1qdVA1WcY+8apWNSLac2x6fxpWiVvB08ry/e+gpQsxO18T79NZimZBYG8buqHEb8tqXdJPLSCXIhvk2m3kZ0Aj9tjeb6vXSUuEpYjf66h+SkR7svp66fi1CTFjZbToHq4QcvNJS9C8f8ANCw2MYnMbeTpeHUQPyydMbfuRpTjZGGEz1ZRMbGgo03udyXrqVSWIny8t9PNLTM3m2WXrMeWdTeJLveXYOzPW2gevir0Bi33adShnOXfecy76ZXzt1Zd/oGlaFbpdzI9IPKY+ugTiDaxvt166WuqHmC7gNvfVq6NluWtfJ7YdZqq6pxecKOO25oE4vzMNlqsvsffbT8KhYkVvCEQRuXlGOm+jVXPKxGzeSbztbpf31OqAInF+kmg0V8rCqhszBJt2z+++jVRI8zUQ4mnzztn9tAGPCXj0MrTMStz7voB4mAtAFIWHKr099A/DqpNm1y71hz5vfVeblpXHVjAGYMW1NOaSmDq3kBD5iHEMEX9HVimZ8QCxMS5g5TCYD00HHEwZgL9IvbTcSq5eJp8JMxOZJ+mkrKR5o5t2WqCSLX8VnPrp6LsfKTEJM36eRoDRxW1A23C0vp7e+loqPmbP3YMYm+l4vEFtMVJdgYsTyhaAx56jRVWLLFO0H1ny20F6+N4FiJkuNlgHS8Cglt4YsMl8tulox56T8qmDKjZYAFmYm9Vpm/9LXLTylVEuG/hLxNU7jNtEVo+ZGoCxENvT+u2nKzxTOLKwzuw5/m2ovw4nNmZtCE4N5SAuxq9VdQI+KvlS8fpu23Jn6baKNFvmuPreevl79tT4R4YIkc7YZXP35ap+c/q8Tk6u9gzC26alQ1xISb3wE7dBjroEtaULXl75X9tHnyBNm17Bk7G7BruHxKaaua0/wCKhJ0Rt4r+mjwuJEWL2mDLZJi59xoOeWCW+2eptbvoUUxLi2VS3niIt6mureRXmBtEbZG7Z00rd3wZWG3kxFvLQJUL0MWtvufw6HGTniXrcz3emlpAnwssY6L165PTVAGYYpmFW89OsaCRQynZs48/O9+2jxqULnMkLBjrjTVklQUqtjlRLYpGJUiewLvZOKoohJ/iXYswknMWfQ7zoI18O36nmna+51jPfvoNf6qTDJm0eX18tGuWlKbLdvFMmEotIT5NonOoflAO5Nhvbr3f96DZ+WVQTkixfdbzicx5HTT8OsohkP0yGIZi4DCO8TrHRSzUVXpl+a5KWJX5u3ctBrRw+MxzZmehtgqxHp/Wgu8WaSSLBdgBgZq2pyqmO8aPEQiG/MwBDi0Xn39JvGZFqOa92xtcikteol9Zemr18XBGOVmX/wDM1ESyM7ZiZ0D01BApU1XOXEBHXGPSNVSmCrlqgq3hVguza3TUGo5palS95teWKcTg9NL8RWhbcgtD8t4nouWw7xE1D8CoIguXqLw9ott/PTXRvEwmJYnN1iVtfo3135XiZ7UzNgMhNWXz/rQmmoIOVUm95XKxI+KP41AThrVtSbRJ2Xyly/vpiqm/TmmZ5c29O8ajWMKpTdVi2Tb+Dd30wK2thIiYFDF4ProHOJidw8NI8173ppJBJzn00vAVqn/JgJJ6li2/7aHDYQ/yWFkAAys3t3wulp49BbmBA8TBe4Ar2fbvqg8KVJOZKpuUBGSnAXh7rShp/iGrmq5mG1nlk8N8Zlh/vRpaQKHMki43SL9Y7W7mk4nG+fyEgim/NboBfzY6mopeARVyssTzEk39JpIj69tVpmoYKlk61G3W9uvfvqHGqhzi4SeL/E64PP3vr6N+GfH8H4T4ThF6a+IUtcCVNdVMrV0Ke+A1LcWTXz3nagZvtIXbfNN9vXTV8ekSIbWVwHhdo6R366b8T/HqPiviPy+EU1cTxCseIp/U2FjL5503E/C+Lw6VqpZuBRFT2vSvKd3MEdmlmIcTiLU2nmfmXBF4PSLb6H5dLZtMNiS9ybz0C1s9JR4dvExaaoYSHrZIzO8RN9OAE0kBTHiVMSRBuywec6qFpobworvSn6jpMxM36G2kcMnWLRhiBm0TH86pxrOIqgMt+YmVby9mVjUZpilKmLT8ubTB6fvOg6qu3M2J5ikM3gO8W6+2s9HBgJ8CIybEIhHQdV4vE5WPlSYpfLEzJkbd7mdctzrFv8Yi9Mt89P70CyCS8y8pDmn5pO7DAXi3pWmq4s1XLD0vETuyzjGCXWWniCSU1LysWi3WVBt55fW9PErqo5aaIm1LVBVExTYubb99rBb4c5QgaZzTeL11E/MtmpCYteL6r8WUhUc1M0rNUgywIVPtJt21kr4VbNPNyDIEuwsznEu7E9NCnh8tJNSsyJzMAdM3nr59NBTj/iNJCs3xTvJUxix/XV1Gr42r5im6/wDyZxa0RF7G87utHw9IG4PiqIlluSoyrPT209HCqA5Vpq7bbSPWJDa1+mgzVcb4h+VoJ2A8J8pLDF5tnF9JTR8RTNRVwpiW8RPzSwEJaD6xrZw5K4CCyqjTSMzdZb1EIS9tdVw5BqbWX5onylJ/mb20GP8AJ41VIc9FFqcDMRJvsPTd1U/CSq1XFrqkBxSFmFHMqZ26arRUScsAZuSxSisk48Ns5zLrqeK2geYboWgpieZc3lI2zsEZf/49C8s1MH6oikJu49DHppz8I4QVPKtV/FzLcxvKEba0V1xmImDxOV2mCFMt4XXUzSxLecMMctwcgFvfOgz8f8K4JViU9JjrTMXsR1Y85VfhlD4pqJLTWzbaKpTLPfW1UwpFJja8WgPL2xOgUWsNJgzLYCxJd76KP4Z8dX8LVVXwuJyVMC1001kEw08w1Ut1gqpkjprD+NfifxXF5mrjfP8ANaCqPlIpb2kubZ1spYXCMNw9185JxjOSNZtc5jOV72i2WFvbWb5lu51ZbHgfDfCcXhs0ctDF2iZ65ltb6a3cMrqqmuupxhgLc0Pd6e+vQqpKuZWbtu/V2GN/+aanhRe48xsoTHiltLERmzONakiW2hwA3mqxLKimJv5hGq0VlKVCVK+FgqyZIJVFz311Xwk0xGxsboS/UtsxtpqaCBGZ3mQD/LoU/cBGqBU3hBhG31VvHp3xoUlLjzI5WM0l2wRLPQt3WngwRD2hz6xctFg2vou4ZcX6trFu07aglbaaiqRW7VaYXoDG2Doajxa+xd6Mp83ngm2051Wrh7WboREN4fFiczfr0jSlYVC1xVKx/Pn/AFoK8PjlOFYzO6ITFO/Sdus6fi1LFNrNUzs9bnQtK/tqVCDHNeaYLvZvb6xj1ADWYiFKolmovVK/NblxFo0FvhzmofEBzTzQOIqqZzLvsWO2tFLHLykXZmb3mc7z9xpKKwpfAAWQzdnGwfpwRpuFw4Dfw7TlWY8jZ20E/heFSWppsZlu8v8A5u9DY2g1Sng1yblSWpgwG7aW99+kZcwMczzFiYYSik2apNg5evcvDkTL4trN+ri8HkbaolVOZlwtIR3iqytw1SvhSxAOyyHUp5ouQy2PPS/m8t6aZi4ZApIt798YxocP4olpFeWCBsXYYi2flHzGDQEqWmCYhi0TF7B8s9Z/aNKVxMxFNriAtqe90U68u+pnEbxzSS5ZHlu1eHM8vhvd0nEq5ZjLAkxSPfqtzEpFjUFx8Is3TMmJPOLu5fSVcViFtVbmi8+H5e+4iZNtNRUoXkiBtHmbXiOabm9tArEgqt8wv+U7XvFsHR7TQ0UiCt5ulMNV6uYDpyu3TRFkpXf/AOphJu43ZPoTpaaeVkvPK+G16pt3JwjF50vB4bCiCtMLUhfeoM8rD74sagV4XVRky2Vkurfbxd8udE4Fpu8rE3J3wbzfNr+ZSpEwTZGZ/wCwq9MF4vKrhtVWPE2t2mBq2lq900CU8GlTmYuHS7LI7N4A79NXq4XJUQDzf1Ai4A767h1k082xSeG0WqWNymTE/wBqc0Vc9SXtGMwX6XMT00AeG1IRiSnm3mCnvdS8H8DV2Kqq/aYkDmfIv9NNxkRpJqByeGC4N8pm7J3tpaWpqBw23W9x85J31Q3K3DZgs3WZvvjG/UjWerOPn6IdEggt2ei+dKk5okI+bE+cF7TbF79tI1ENReW3W8tzPe+fbUCcaoWaUueFtj0xf9/XUqXK3FvCRJIR1ux9zp2irn5og5mAPDvYnNu1tJxZm9MU+mDovQXQPRS7xFt7JDyne6um5/UTzl5pm0RGU2dKzzctPyvNyrY5JEHozHr565r5ubrcqqZu7R3mfr00Gjh8U5h3tYlziOrGXz07VLSxYMX6LVhiWqanrjGs9TypPyihDeCD0naNKfF12ggDwy8uXqDvv5+gbuJKXZuKSZguvsRNpd10KzwhAz4YnoDczyzBjbO2o0FTa4nS3vJYb3zi2qlNDxaZlpyJOIkjd76BeLw4vDUc3LvUBKBbbJfLOmqrjwrG9UQ701RzGxGMivXTfEMuGks8o3RsIT3sXu1aThg1o8pTSWm0CzVG214NAaeEXaixa+XFyc3lm++I0nEqki4Wjsej2nz3nTcPgm9MLS2wnSOihbbOjwqGYISeU6HRHYiq+iInEL8wyuUiVZf/AEzOLe2rcWGkNyqtq5XNjli3SnlbIwT3hXDVuX5QjNwcE3ix5O2r8GmlRqi0BTYBz4vULO8aKWrj8vM8vhL3qW7C0/8Ao8rT66rXx2IsMVViDhiZq8oicC9YO+Horajkjw3KohHExMS/d9dxuIVGMRNUxN5QW8behfQB4MPKrT2hGCKpRxbbUjisz0QTwxDMB1VL3bBfOm4nxDzC3amVWZGCb29c66isalq5SlqIltdSrsWtKaAU1QRUTAJD1maXq3LHU0KuLFgaqi1rduixm0u9tJ8KDVYqqauYpUrkpPmbFw64CZ311Q0zTzWPC1VXAOlImC+Zx1dAxQX+oWzOYZY7x36aPIXnaRw1TAgty0+Wc67icSZKeXEx0liYG1re2l4iQVFy8+sxVSZe3loOqOWnxXvEczfESEsQ79Lam8Vah5oqQsZq/wAR5S3rvbScP4mGW1JvEWhIz2waUklpaZr8UjC9vs66BziFNVj5Zs9Tt2i+s5VLc5ppsd1zH/DTcYqRirmpBasKDZY9T311NdNyDvmebs5yZ0FOJxIaWIvGzNs+U9ddT8aQFNNxzZGlws5ZI1LmbzioC/ZmPePbUuFT46JPFLJFt4Zxl1Bor4zeT5oxsdPXfR4FfMTedqT0Idu3tqXFtQh8hNsNsHWe2jQptdhblzpPt7ao0cP4h2Uy3flIS3d6afh8Yjwh+nLfdI7GfM1m4PFq4jVFLfyLG8u3+tUeM80S1FMKUp2lKoswRoNDxKZAkLFlzDnrcx00Kqv1wF8TNU2v2eXUKOOBVy0/5STEhtLu/wC9Pw2bsTTl5o8rft56DVweKL4gqYmFQm3itf8ATb01OngRPMy+pEJNo6uVdSi7yRGS95j/AFp71S1VTtMCxNrTOdBWtmKbBTvmVwxa0a5IW5AeEUiOYx3tvGpfEMMqNix0ApLltZ+JNw84MuZtGxl0Gjh8RoXlmqO+ZzLseeuo+IqAaSlQWmb3kSGOsJ69dCitp5axKlWzkXFvrnbRrqalwMVPigJJXt6eWgb4mnx0tq18TZPE55nCze1rxpKibDPzE2Yc2sk5j11Dg8Rqsww9GIwS+mDR+GKbswxjmixmze/8aDVxfjXl8M0t2W7M7RjOD11KimnlHxb3b3l+Uixywd41GnjF8o4jr976r+YGS6lm8MWxn030C00+CLU0thAnaJS+N430eN8RZlZ5gC+wzL6Fu2meKjgLywBK98BE6yHFBt3viktB55nQHi1tUc0S4yRMXzF/XOlrvNVJN4GqO7Y9tHoAvV6va+L6nxOLIs2JDFqcNwnof90Eq7yl0GF2ZJqDDF87608NKTlyMpJecdLmpc0eFbFN42lkMd5v01JrhZqtjqsFvSU+z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Screen shot 2010-10-15 at 17.48.36.png"/>
          <p:cNvPicPr>
            <a:picLocks noChangeAspect="1"/>
          </p:cNvPicPr>
          <p:nvPr/>
        </p:nvPicPr>
        <p:blipFill rotWithShape="1">
          <a:blip r:embed="rId2"/>
          <a:srcRect t="43967" r="42582"/>
          <a:stretch/>
        </p:blipFill>
        <p:spPr>
          <a:xfrm>
            <a:off x="4644008" y="2842712"/>
            <a:ext cx="3761183" cy="25655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Agent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Spatio</a:t>
            </a:r>
            <a:r>
              <a:rPr lang="en-US" dirty="0" smtClean="0">
                <a:solidFill>
                  <a:schemeClr val="bg2"/>
                </a:solidFill>
              </a:rPr>
              <a:t>-temporal traces</a:t>
            </a:r>
          </a:p>
          <a:p>
            <a:r>
              <a:rPr lang="en-US" dirty="0" smtClean="0"/>
              <a:t>Behavior</a:t>
            </a:r>
          </a:p>
          <a:p>
            <a:pPr lvl="1"/>
            <a:r>
              <a:rPr lang="en-US" dirty="0"/>
              <a:t>Agent’s responses to various perceptual </a:t>
            </a:r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Range of activities and mannerisms made by agent in conjunction with its environment, situation, and other agents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10" name="AutoShape 2" descr="data:image/jpeg;base64,/9j/4AAQSkZJRgABAQAAAQABAAD/2wCEAAkGBhMSERQUExQWFBUVFxgaGBgWGBgaGxwaGxgZGBcYGhcdHSYgHBsjHBccHy8gIycsLSwsHh4xNTAqNSYrLCkBCQoKDAwMFA8PFCkYFBgpKSkpKSkpKSkpKSkpKSkpKSkpKSkpKSkpKSkpKSwpKSkpKSkpLCkpKSkpKSkpKSkpLP/AABEIAIAAwAMBIgACEQEDEQH/xAAaAAADAQEBAQAAAAAAAAAAAAABAgMEAAUH/8QANBABAAEDAgQEBAYDAQADAQAAARECITEAQQMSUWEicYGRBDKh8AUTUrHB0ULh8XJDYoIV/8QAFgEBAQEAAAAAAAAAAAAAAAAAAAEC/8QAGBEBAQEBAQAAAAAAAAAAAAAAAAERIQL/2gAMAwEAAhEDEQA/APGI2xeWf276FNyW0zY2/wB6Mp1Otiw3952jVKLeuOvQtt+99QGihi04h/dT0jXU8GI2/wCfTT1LD93xpiq/W2POI9dUGhmJtb7zqvBpusgB7+R30tdA52/5riqzGYztHll0FKVR2vl13Kbtz21OuZ27nc209PV3z26aB64IUy28t9TroZsQ/TVHjU7ix66nx657E7n3toCU2N1/fVXh5udv50AL5MMduup8sTtGgFdrP10ssYu6HNtnv/vrpqGIzMX0A/Lcv35aSrN8ONl01L2ckdPfQu7t/wC/40C1UfbqVZviOmtJT1/730GmXs9NBmq4YTf7jStObb27mtURTM2M+ehX4lntjpG7kdBj/LXf0j289IG1jGfXWmtFueSYvZ+up8vQl/jQQXExD9ttdVTbr0f71cqAWI6xFza8dtSpoLdHBbHe/voNDTbF++C15evc0eHI8p3veY2jp5uuq4VqY+sMXiw9VdNUgktqiel72nzmXQVooIIv29evfVKeErkqnAF7P7azRgHfF5kGLxbc1eqqLO1o9LfboOaJWYWcip1g+9tPzL0P6666l/5+/rpctS2pqmI3uf8ANASqHGTVaWWEimPvvqX5klgCYJHG/ljfTVlpmwFs/ZoDw6Kbr1/1qdVA1WcY+8apWNSLac2x6fxpWiVvB08ry/e+gpQsxO18T79NZimZBYG8buqHEb8tqXdJPLSCXIhvk2m3kZ0Aj9tjeb6vXSUuEpYjf66h+SkR7svp66fi1CTFjZbToHq4QcvNJS9C8f8ANCw2MYnMbeTpeHUQPyydMbfuRpTjZGGEz1ZRMbGgo03udyXrqVSWIny8t9PNLTM3m2WXrMeWdTeJLveXYOzPW2gevir0Bi33adShnOXfecy76ZXzt1Zd/oGlaFbpdzI9IPKY+ugTiDaxvt166WuqHmC7gNvfVq6NluWtfJ7YdZqq6pxecKOO25oE4vzMNlqsvsffbT8KhYkVvCEQRuXlGOm+jVXPKxGzeSbztbpf31OqAInF+kmg0V8rCqhszBJt2z+++jVRI8zUQ4mnzztn9tAGPCXj0MrTMStz7voB4mAtAFIWHKr099A/DqpNm1y71hz5vfVeblpXHVjAGYMW1NOaSmDq3kBD5iHEMEX9HVimZ8QCxMS5g5TCYD00HHEwZgL9IvbTcSq5eJp8JMxOZJ+mkrKR5o5t2WqCSLX8VnPrp6LsfKTEJM36eRoDRxW1A23C0vp7e+loqPmbP3YMYm+l4vEFtMVJdgYsTyhaAx56jRVWLLFO0H1ny20F6+N4FiJkuNlgHS8Cglt4YsMl8tulox56T8qmDKjZYAFmYm9Vpm/9LXLTylVEuG/hLxNU7jNtEVo+ZGoCxENvT+u2nKzxTOLKwzuw5/m2ovw4nNmZtCE4N5SAuxq9VdQI+KvlS8fpu23Jn6baKNFvmuPreevl79tT4R4YIkc7YZXP35ap+c/q8Tk6u9gzC26alQ1xISb3wE7dBjroEtaULXl75X9tHnyBNm17Bk7G7BruHxKaaua0/wCKhJ0Rt4r+mjwuJEWL2mDLZJi59xoOeWCW+2eptbvoUUxLi2VS3niIt6mureRXmBtEbZG7Z00rd3wZWG3kxFvLQJUL0MWtvufw6HGTniXrcz3emlpAnwssY6L165PTVAGYYpmFW89OsaCRQynZs48/O9+2jxqULnMkLBjrjTVklQUqtjlRLYpGJUiewLvZOKoohJ/iXYswknMWfQ7zoI18O36nmna+51jPfvoNf6qTDJm0eX18tGuWlKbLdvFMmEotIT5NonOoflAO5Nhvbr3f96DZ+WVQTkixfdbzicx5HTT8OsohkP0yGIZi4DCO8TrHRSzUVXpl+a5KWJX5u3ctBrRw+MxzZmehtgqxHp/Wgu8WaSSLBdgBgZq2pyqmO8aPEQiG/MwBDi0Xn39JvGZFqOa92xtcikteol9Zemr18XBGOVmX/wDM1ESyM7ZiZ0D01BApU1XOXEBHXGPSNVSmCrlqgq3hVguza3TUGo5palS95teWKcTg9NL8RWhbcgtD8t4nouWw7xE1D8CoIguXqLw9ott/PTXRvEwmJYnN1iVtfo3135XiZ7UzNgMhNWXz/rQmmoIOVUm95XKxI+KP41AThrVtSbRJ2Xyly/vpiqm/TmmZ5c29O8ajWMKpTdVi2Tb+Dd30wK2thIiYFDF4ProHOJidw8NI8173ppJBJzn00vAVqn/JgJJ6li2/7aHDYQ/yWFkAAys3t3wulp49BbmBA8TBe4Ar2fbvqg8KVJOZKpuUBGSnAXh7rShp/iGrmq5mG1nlk8N8Zlh/vRpaQKHMki43SL9Y7W7mk4nG+fyEgim/NboBfzY6mopeARVyssTzEk39JpIj69tVpmoYKlk61G3W9uvfvqHGqhzi4SeL/E64PP3vr6N+GfH8H4T4ThF6a+IUtcCVNdVMrV0Ke+A1LcWTXz3nagZvtIXbfNN9vXTV8ekSIbWVwHhdo6R366b8T/HqPiviPy+EU1cTxCseIp/U2FjL5503E/C+Lw6VqpZuBRFT2vSvKd3MEdmlmIcTiLU2nmfmXBF4PSLb6H5dLZtMNiS9ybz0C1s9JR4dvExaaoYSHrZIzO8RN9OAE0kBTHiVMSRBuywec6qFpobworvSn6jpMxM36G2kcMnWLRhiBm0TH86pxrOIqgMt+YmVby9mVjUZpilKmLT8ubTB6fvOg6qu3M2J5ikM3gO8W6+2s9HBgJ8CIybEIhHQdV4vE5WPlSYpfLEzJkbd7mdctzrFv8Yi9Mt89P70CyCS8y8pDmn5pO7DAXi3pWmq4s1XLD0vETuyzjGCXWWniCSU1LysWi3WVBt55fW9PErqo5aaIm1LVBVExTYubb99rBb4c5QgaZzTeL11E/MtmpCYteL6r8WUhUc1M0rNUgywIVPtJt21kr4VbNPNyDIEuwsznEu7E9NCnh8tJNSsyJzMAdM3nr59NBTj/iNJCs3xTvJUxix/XV1Gr42r5im6/wDyZxa0RF7G87utHw9IG4PiqIlluSoyrPT209HCqA5Vpq7bbSPWJDa1+mgzVcb4h+VoJ2A8J8pLDF5tnF9JTR8RTNRVwpiW8RPzSwEJaD6xrZw5K4CCyqjTSMzdZb1EIS9tdVw5BqbWX5onylJ/mb20GP8AJ41VIc9FFqcDMRJvsPTd1U/CSq1XFrqkBxSFmFHMqZ26arRUScsAZuSxSisk48Ns5zLrqeK2geYboWgpieZc3lI2zsEZf/49C8s1MH6oikJu49DHppz8I4QVPKtV/FzLcxvKEba0V1xmImDxOV2mCFMt4XXUzSxLecMMctwcgFvfOgz8f8K4JViU9JjrTMXsR1Y85VfhlD4pqJLTWzbaKpTLPfW1UwpFJja8WgPL2xOgUWsNJgzLYCxJd76KP4Z8dX8LVVXwuJyVMC1001kEw08w1Ut1gqpkjprD+NfifxXF5mrjfP8ANaCqPlIpb2kubZ1spYXCMNw9185JxjOSNZtc5jOV72i2WFvbWb5lu51ZbHgfDfCcXhs0ctDF2iZ65ltb6a3cMrqqmuupxhgLc0Pd6e+vQqpKuZWbtu/V2GN/+aanhRe48xsoTHiltLERmzONakiW2hwA3mqxLKimJv5hGq0VlKVCVK+FgqyZIJVFz311Xwk0xGxsboS/UtsxtpqaCBGZ3mQD/LoU/cBGqBU3hBhG31VvHp3xoUlLjzI5WM0l2wRLPQt3WngwRD2hz6xctFg2vou4ZcX6trFu07aglbaaiqRW7VaYXoDG2Doajxa+xd6Mp83ngm2051Wrh7WboREN4fFiczfr0jSlYVC1xVKx/Pn/AFoK8PjlOFYzO6ITFO/Sdus6fi1LFNrNUzs9bnQtK/tqVCDHNeaYLvZvb6xj1ADWYiFKolmovVK/NblxFo0FvhzmofEBzTzQOIqqZzLvsWO2tFLHLykXZmb3mc7z9xpKKwpfAAWQzdnGwfpwRpuFw4Dfw7TlWY8jZ20E/heFSWppsZlu8v8A5u9DY2g1Sng1yblSWpgwG7aW99+kZcwMczzFiYYSik2apNg5evcvDkTL4trN+ri8HkbaolVOZlwtIR3iqytw1SvhSxAOyyHUp5ouQy2PPS/m8t6aZi4ZApIt798YxocP4olpFeWCBsXYYi2flHzGDQEqWmCYhi0TF7B8s9Z/aNKVxMxFNriAtqe90U68u+pnEbxzSS5ZHlu1eHM8vhvd0nEq5ZjLAkxSPfqtzEpFjUFx8Is3TMmJPOLu5fSVcViFtVbmi8+H5e+4iZNtNRUoXkiBtHmbXiOabm9tArEgqt8wv+U7XvFsHR7TQ0UiCt5ulMNV6uYDpyu3TRFkpXf/AOphJu43ZPoTpaaeVkvPK+G16pt3JwjF50vB4bCiCtMLUhfeoM8rD74sagV4XVRky2Vkurfbxd8udE4Fpu8rE3J3wbzfNr+ZSpEwTZGZ/wCwq9MF4vKrhtVWPE2t2mBq2lq900CU8GlTmYuHS7LI7N4A79NXq4XJUQDzf1Ai4A767h1k082xSeG0WqWNymTE/wBqc0Vc9SXtGMwX6XMT00AeG1IRiSnm3mCnvdS8H8DV2Kqq/aYkDmfIv9NNxkRpJqByeGC4N8pm7J3tpaWpqBw23W9x85J31Q3K3DZgs3WZvvjG/UjWerOPn6IdEggt2ei+dKk5okI+bE+cF7TbF79tI1ENReW3W8tzPe+fbUCcaoWaUueFtj0xf9/XUqXK3FvCRJIR1ux9zp2irn5og5mAPDvYnNu1tJxZm9MU+mDovQXQPRS7xFt7JDyne6um5/UTzl5pm0RGU2dKzzctPyvNyrY5JEHozHr565r5ubrcqqZu7R3mfr00Gjh8U5h3tYlziOrGXz07VLSxYMX6LVhiWqanrjGs9TypPyihDeCD0naNKfF12ggDwy8uXqDvv5+gbuJKXZuKSZguvsRNpd10KzwhAz4YnoDczyzBjbO2o0FTa4nS3vJYb3zi2qlNDxaZlpyJOIkjd76BeLw4vDUc3LvUBKBbbJfLOmqrjwrG9UQ701RzGxGMivXTfEMuGks8o3RsIT3sXu1aThg1o8pTSWm0CzVG214NAaeEXaixa+XFyc3lm++I0nEqki4Wjsej2nz3nTcPgm9MLS2wnSOihbbOjwqGYISeU6HRHYiq+iInEL8wyuUiVZf/AEzOLe2rcWGkNyqtq5XNjli3SnlbIwT3hXDVuX5QjNwcE3ix5O2r8GmlRqi0BTYBz4vULO8aKWrj8vM8vhL3qW7C0/8Ao8rT66rXx2IsMVViDhiZq8oicC9YO+Horajkjw3KohHExMS/d9dxuIVGMRNUxN5QW8behfQB4MPKrT2hGCKpRxbbUjisz0QTwxDMB1VL3bBfOm4nxDzC3amVWZGCb29c66isalq5SlqIltdSrsWtKaAU1QRUTAJD1maXq3LHU0KuLFgaqi1rduixm0u9tJ8KDVYqqauYpUrkpPmbFw64CZ311Q0zTzWPC1VXAOlImC+Zx1dAxQX+oWzOYZY7x36aPIXnaRw1TAgty0+Wc67icSZKeXEx0liYG1re2l4iQVFy8+sxVSZe3loOqOWnxXvEczfESEsQ79Lam8Vah5oqQsZq/wAR5S3rvbScP4mGW1JvEWhIz2waUklpaZr8UjC9vs66BziFNVj5Zs9Tt2i+s5VLc5ppsd1zH/DTcYqRirmpBasKDZY9T311NdNyDvmebs5yZ0FOJxIaWIvGzNs+U9ddT8aQFNNxzZGlws5ZI1LmbzioC/ZmPePbUuFT46JPFLJFt4Zxl1Bor4zeT5oxsdPXfR4FfMTedqT0Idu3tqXFtQh8hNsNsHWe2jQptdhblzpPt7ao0cP4h2Uy3flIS3d6afh8Yjwh+nLfdI7GfM1m4PFq4jVFLfyLG8u3+tUeM80S1FMKUp2lKoswRoNDxKZAkLFlzDnrcx00Kqv1wF8TNU2v2eXUKOOBVy0/5STEhtLu/wC9Pw2bsTTl5o8rft56DVweKL4gqYmFQm3itf8ATb01OngRPMy+pEJNo6uVdSi7yRGS95j/AFp71S1VTtMCxNrTOdBWtmKbBTvmVwxa0a5IW5AeEUiOYx3tvGpfEMMqNix0ApLltZ+JNw84MuZtGxl0Gjh8RoXlmqO+ZzLseeuo+IqAaSlQWmb3kSGOsJ69dCitp5axKlWzkXFvrnbRrqalwMVPigJJXt6eWgb4mnx0tq18TZPE55nCze1rxpKibDPzE2Yc2sk5j11Dg8Rqsww9GIwS+mDR+GKbswxjmixmze/8aDVxfjXl8M0t2W7M7RjOD11KimnlHxb3b3l+Uixywd41GnjF8o4jr976r+YGS6lm8MWxn030C00+CLU0thAnaJS+N430eN8RZlZ5gC+wzL6Fu2meKjgLywBK98BE6yHFBt3viktB55nQHi1tUc0S4yRMXzF/XOlrvNVJN4GqO7Y9tHoAvV6va+L6nxOLIs2JDFqcNwnof90Eq7yl0GF2ZJqDDF87608NKTlyMpJecdLmpc0eFbFN42lkMd5v01JrhZqtjqsFvSU+z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65756" y="4953000"/>
            <a:ext cx="3812488" cy="1367010"/>
            <a:chOff x="928662" y="2786058"/>
            <a:chExt cx="6912372" cy="327085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2786058"/>
              <a:ext cx="1414472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2786058"/>
              <a:ext cx="1366834" cy="234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8" y="2786058"/>
              <a:ext cx="1593314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9574" y="2786058"/>
              <a:ext cx="1711460" cy="235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PoljeZBesedilom 11"/>
            <p:cNvSpPr txBox="1"/>
            <p:nvPr/>
          </p:nvSpPr>
          <p:spPr>
            <a:xfrm>
              <a:off x="943827" y="5363605"/>
              <a:ext cx="1314267" cy="6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Walking</a:t>
              </a:r>
              <a:endParaRPr lang="en-US" sz="1100" dirty="0"/>
            </a:p>
          </p:txBody>
        </p:sp>
        <p:sp>
          <p:nvSpPr>
            <p:cNvPr id="13" name="PoljeZBesedilom 12"/>
            <p:cNvSpPr txBox="1"/>
            <p:nvPr/>
          </p:nvSpPr>
          <p:spPr>
            <a:xfrm>
              <a:off x="2686475" y="5363605"/>
              <a:ext cx="1314267" cy="6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Walking</a:t>
              </a:r>
              <a:endParaRPr lang="en-US" sz="1100" dirty="0"/>
            </a:p>
          </p:txBody>
        </p:sp>
        <p:sp>
          <p:nvSpPr>
            <p:cNvPr id="14" name="PoljeZBesedilom 13"/>
            <p:cNvSpPr txBox="1"/>
            <p:nvPr/>
          </p:nvSpPr>
          <p:spPr>
            <a:xfrm>
              <a:off x="4223173" y="5367816"/>
              <a:ext cx="1851947" cy="6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Sitting down</a:t>
              </a:r>
              <a:endParaRPr lang="en-US" sz="1100" dirty="0"/>
            </a:p>
          </p:txBody>
        </p:sp>
        <p:sp>
          <p:nvSpPr>
            <p:cNvPr id="15" name="PoljeZBesedilom 14"/>
            <p:cNvSpPr txBox="1"/>
            <p:nvPr/>
          </p:nvSpPr>
          <p:spPr>
            <a:xfrm>
              <a:off x="6486478" y="5430958"/>
              <a:ext cx="1070131" cy="6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Sitting</a:t>
              </a:r>
              <a:endParaRPr lang="en-US" sz="1100" dirty="0"/>
            </a:p>
          </p:txBody>
        </p:sp>
        <p:sp>
          <p:nvSpPr>
            <p:cNvPr id="16" name="PoljeZBesedilom 15"/>
            <p:cNvSpPr txBox="1"/>
            <p:nvPr/>
          </p:nvSpPr>
          <p:spPr>
            <a:xfrm>
              <a:off x="2096794" y="5307252"/>
              <a:ext cx="41069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7" name="PoljeZBesedilom 16"/>
            <p:cNvSpPr txBox="1"/>
            <p:nvPr/>
          </p:nvSpPr>
          <p:spPr>
            <a:xfrm>
              <a:off x="3766892" y="5304886"/>
              <a:ext cx="41069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8" name="PoljeZBesedilom 17"/>
            <p:cNvSpPr txBox="1"/>
            <p:nvPr/>
          </p:nvSpPr>
          <p:spPr>
            <a:xfrm>
              <a:off x="5847681" y="5363605"/>
              <a:ext cx="41069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5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Deviant Behavior</a:t>
            </a:r>
            <a:r>
              <a:rPr lang="sl-SI" sz="3200" dirty="0" smtClean="0"/>
              <a:t> </a:t>
            </a:r>
            <a:br>
              <a:rPr lang="sl-SI" sz="3200" dirty="0" smtClean="0"/>
            </a:br>
            <a:r>
              <a:rPr lang="en-US" sz="2000" dirty="0" smtClean="0"/>
              <a:t>Anomalous and Suspicious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2132855"/>
            <a:ext cx="7610476" cy="4451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Deviant </a:t>
            </a:r>
            <a:r>
              <a:rPr lang="en-US" dirty="0" smtClean="0"/>
              <a:t>behavior</a:t>
            </a:r>
            <a:r>
              <a:rPr lang="sl-SI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Occurs infrequently, consequences quite dramatic</a:t>
            </a:r>
          </a:p>
          <a:p>
            <a:pPr lvl="1"/>
            <a:r>
              <a:rPr lang="en-US" dirty="0" smtClean="0"/>
              <a:t>Security risk, health </a:t>
            </a:r>
            <a:r>
              <a:rPr lang="en-US" dirty="0"/>
              <a:t>problem, or </a:t>
            </a:r>
            <a:r>
              <a:rPr lang="en-US" dirty="0" smtClean="0"/>
              <a:t>abnormal </a:t>
            </a:r>
            <a:r>
              <a:rPr lang="en-US" dirty="0"/>
              <a:t>behavior </a:t>
            </a:r>
            <a:r>
              <a:rPr lang="en-US" dirty="0" smtClean="0"/>
              <a:t>contingency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Anomalous behavior</a:t>
            </a:r>
          </a:p>
          <a:p>
            <a:pPr marL="685800" lvl="2" indent="0">
              <a:buNone/>
            </a:pPr>
            <a:r>
              <a:rPr lang="en-US" dirty="0" smtClean="0"/>
              <a:t>Cannot be matched against </a:t>
            </a:r>
            <a:br>
              <a:rPr lang="en-US" dirty="0" smtClean="0"/>
            </a:br>
            <a:r>
              <a:rPr lang="en-US" dirty="0" smtClean="0"/>
              <a:t>positive behavior patterns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Suspicious behavior</a:t>
            </a:r>
          </a:p>
          <a:p>
            <a:pPr marL="685800" lvl="2" indent="0">
              <a:buNone/>
            </a:pPr>
            <a:r>
              <a:rPr lang="en-US" dirty="0" smtClean="0"/>
              <a:t>Matches negative behavior patterns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41740" y="4089604"/>
            <a:ext cx="1935416" cy="810542"/>
            <a:chOff x="5261418" y="4373603"/>
            <a:chExt cx="1935416" cy="810542"/>
          </a:xfrm>
        </p:grpSpPr>
        <p:grpSp>
          <p:nvGrpSpPr>
            <p:cNvPr id="15" name="Group 14"/>
            <p:cNvGrpSpPr/>
            <p:nvPr/>
          </p:nvGrpSpPr>
          <p:grpSpPr>
            <a:xfrm>
              <a:off x="5261418" y="4373603"/>
              <a:ext cx="984108" cy="810542"/>
              <a:chOff x="4192909" y="2366393"/>
              <a:chExt cx="984108" cy="81054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716016" y="2564904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363219" y="2636912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37794" y="2708920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02398" y="2424708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44100" y="2820752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31351" y="2604728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51251" y="2888903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88985" y="2653073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00822" y="2366393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753223" y="2376804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92909" y="2803796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+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08802" y="4575934"/>
              <a:ext cx="28803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</a:rPr>
                <a:t>o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47414" y="5528135"/>
            <a:ext cx="876195" cy="810542"/>
            <a:chOff x="4860032" y="5426909"/>
            <a:chExt cx="876195" cy="810542"/>
          </a:xfrm>
        </p:grpSpPr>
        <p:grpSp>
          <p:nvGrpSpPr>
            <p:cNvPr id="17" name="Group 16"/>
            <p:cNvGrpSpPr/>
            <p:nvPr/>
          </p:nvGrpSpPr>
          <p:grpSpPr>
            <a:xfrm>
              <a:off x="4860032" y="5426909"/>
              <a:ext cx="876195" cy="810542"/>
              <a:chOff x="4300822" y="2366393"/>
              <a:chExt cx="876195" cy="8105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753223" y="2376804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588854" y="2610812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444100" y="2820752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716016" y="2564904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63219" y="2636912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37794" y="2708920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502398" y="2424708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51251" y="2888903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88985" y="2653073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00822" y="2366393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308909" y="2499426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-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5029394" y="5583228"/>
              <a:ext cx="28803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</a:rPr>
                <a:t>o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0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4038600"/>
            <a:ext cx="7153610" cy="2336304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How to recognize activities?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to represent complex, real-life behavior?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Behavior may reflect on different time scales and modalities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Single behavior evaluation might not be sufficient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1640" y="2505472"/>
            <a:ext cx="66967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to </a:t>
            </a:r>
            <a:r>
              <a:rPr lang="en-US" sz="2400" dirty="0"/>
              <a:t>obtain </a:t>
            </a:r>
            <a:r>
              <a:rPr lang="en-US" sz="2400" dirty="0" smtClean="0"/>
              <a:t>behavior deviation </a:t>
            </a:r>
            <a:r>
              <a:rPr lang="en-US" sz="2400" dirty="0"/>
              <a:t>degree </a:t>
            </a:r>
            <a:r>
              <a:rPr lang="en-US" sz="2400" dirty="0" smtClean="0"/>
              <a:t>from agent’s </a:t>
            </a:r>
            <a:r>
              <a:rPr lang="en-US" sz="2400" dirty="0" err="1" smtClean="0"/>
              <a:t>spatio</a:t>
            </a:r>
            <a:r>
              <a:rPr lang="en-US" sz="2400" dirty="0" smtClean="0"/>
              <a:t>-temporal traces?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00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unified detection framework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Behavior signatures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Empirical study: ambient assisted living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latin typeface="+mn-lt"/>
              </a:rPr>
              <a:t>Unified Detection Framework:</a:t>
            </a:r>
            <a:br>
              <a:rPr lang="en-US" sz="2200" dirty="0" smtClean="0">
                <a:latin typeface="+mn-lt"/>
              </a:rPr>
            </a:br>
            <a:r>
              <a:rPr lang="en-US" dirty="0" smtClean="0">
                <a:latin typeface="+mn-lt"/>
              </a:rPr>
              <a:t>Abstraction Levels</a:t>
            </a:r>
            <a:endParaRPr lang="en-US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84860" y="2213166"/>
            <a:ext cx="2085845" cy="4307031"/>
            <a:chOff x="3284860" y="2213166"/>
            <a:chExt cx="2085845" cy="4307031"/>
          </a:xfrm>
        </p:grpSpPr>
        <p:sp>
          <p:nvSpPr>
            <p:cNvPr id="5" name="Rectangle 4"/>
            <p:cNvSpPr/>
            <p:nvPr/>
          </p:nvSpPr>
          <p:spPr>
            <a:xfrm>
              <a:off x="3284861" y="2213166"/>
              <a:ext cx="2085844" cy="66716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cs typeface="Times New Roman" pitchFamily="18" charset="0"/>
                </a:rPr>
                <a:t>Agent’s traces in the environment</a:t>
              </a:r>
              <a:endParaRPr lang="sl-SI" sz="1100" dirty="0"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4860" y="4518714"/>
              <a:ext cx="2085844" cy="200148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cs typeface="Times New Roman" pitchFamily="18" charset="0"/>
                </a:rPr>
                <a:t>Deviant behavior detection</a:t>
              </a:r>
              <a:endParaRPr lang="sl-SI" sz="1100" dirty="0"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84861" y="2880326"/>
              <a:ext cx="2085844" cy="163838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cs typeface="Times New Roman" pitchFamily="18" charset="0"/>
              </a:endParaRPr>
            </a:p>
            <a:p>
              <a:pPr algn="ctr"/>
              <a:r>
                <a:rPr lang="en-US" sz="1100" dirty="0" smtClean="0">
                  <a:cs typeface="Times New Roman" pitchFamily="18" charset="0"/>
                </a:rPr>
                <a:t>Activity recognition</a:t>
              </a:r>
              <a:endParaRPr lang="sl-SI" sz="1100" dirty="0"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87624" y="2207208"/>
            <a:ext cx="2085844" cy="667160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cs typeface="Times New Roman" pitchFamily="18" charset="0"/>
              </a:rPr>
              <a:t>Measurements</a:t>
            </a:r>
            <a:endParaRPr lang="sl-SI" sz="11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8921" y="2874368"/>
            <a:ext cx="2085844" cy="1658601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100" b="1" dirty="0" smtClean="0">
              <a:cs typeface="Times New Roman" pitchFamily="18" charset="0"/>
            </a:endParaRPr>
          </a:p>
          <a:p>
            <a:pPr algn="r"/>
            <a:r>
              <a:rPr lang="en-US" sz="1100" b="1" dirty="0" smtClean="0">
                <a:cs typeface="Times New Roman" pitchFamily="18" charset="0"/>
              </a:rPr>
              <a:t>Activity assessment</a:t>
            </a:r>
            <a:endParaRPr lang="sl-SI" sz="1100" b="1" dirty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9013" y="4532969"/>
            <a:ext cx="2085844" cy="1981270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cs typeface="Times New Roman" pitchFamily="18" charset="0"/>
              </a:rPr>
              <a:t>Behavior assessment</a:t>
            </a:r>
            <a:endParaRPr lang="sl-SI" sz="1100" b="1" dirty="0">
              <a:cs typeface="Times New Roman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 rot="10800000">
            <a:off x="1199013" y="2213166"/>
            <a:ext cx="424504" cy="4310010"/>
          </a:xfrm>
          <a:prstGeom prst="up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100" dirty="0" smtClean="0">
                <a:solidFill>
                  <a:schemeClr val="dk1"/>
                </a:solidFill>
                <a:cs typeface="Times New Roman" pitchFamily="18" charset="0"/>
              </a:rPr>
              <a:t>Abstraction level</a:t>
            </a:r>
            <a:endParaRPr lang="sl-SI" sz="1100" dirty="0">
              <a:solidFill>
                <a:schemeClr val="dk1"/>
              </a:solidFill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70706" y="4518715"/>
            <a:ext cx="2858892" cy="2001482"/>
            <a:chOff x="5370706" y="4518715"/>
            <a:chExt cx="2193270" cy="2001482"/>
          </a:xfrm>
        </p:grpSpPr>
        <p:sp>
          <p:nvSpPr>
            <p:cNvPr id="13" name="Rectangle 12"/>
            <p:cNvSpPr/>
            <p:nvPr/>
          </p:nvSpPr>
          <p:spPr>
            <a:xfrm>
              <a:off x="5370706" y="6186617"/>
              <a:ext cx="2193269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Behavior </a:t>
              </a:r>
              <a:r>
                <a:rPr lang="en-US" sz="1050" dirty="0" smtClean="0">
                  <a:cs typeface="Times New Roman" pitchFamily="18" charset="0"/>
                </a:rPr>
                <a:t>evaluation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70706" y="5853037"/>
              <a:ext cx="2193269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Deviant behavior accumulation 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70706" y="5519457"/>
              <a:ext cx="2193270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Combining multi-view </a:t>
              </a:r>
              <a:r>
                <a:rPr lang="en-US" sz="1050" dirty="0" smtClean="0">
                  <a:cs typeface="Times New Roman" pitchFamily="18" charset="0"/>
                </a:rPr>
                <a:t>detectors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70706" y="5185876"/>
              <a:ext cx="2193269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Deviant behavior </a:t>
              </a:r>
              <a:r>
                <a:rPr lang="en-US" sz="1050" dirty="0" smtClean="0">
                  <a:cs typeface="Times New Roman" pitchFamily="18" charset="0"/>
                </a:rPr>
                <a:t>detectors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70706" y="4852296"/>
              <a:ext cx="2193270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Behavior </a:t>
              </a:r>
              <a:r>
                <a:rPr lang="en-US" sz="1050" dirty="0" smtClean="0">
                  <a:cs typeface="Times New Roman" pitchFamily="18" charset="0"/>
                </a:rPr>
                <a:t>pattern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70706" y="4518715"/>
              <a:ext cx="2193270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Behavior </a:t>
              </a:r>
              <a:r>
                <a:rPr lang="en-US" sz="1050" dirty="0" smtClean="0">
                  <a:cs typeface="Times New Roman" pitchFamily="18" charset="0"/>
                </a:rPr>
                <a:t>trace</a:t>
              </a:r>
              <a:endParaRPr lang="sl-SI" sz="1050" dirty="0"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70704" y="2880326"/>
            <a:ext cx="2858895" cy="1638390"/>
            <a:chOff x="5370705" y="2880326"/>
            <a:chExt cx="2193272" cy="1638390"/>
          </a:xfrm>
        </p:grpSpPr>
        <p:sp>
          <p:nvSpPr>
            <p:cNvPr id="19" name="Rectangle 18"/>
            <p:cNvSpPr/>
            <p:nvPr/>
          </p:nvSpPr>
          <p:spPr>
            <a:xfrm>
              <a:off x="5370706" y="4185136"/>
              <a:ext cx="2193269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Recognition of complex activities / agent-agent </a:t>
              </a:r>
              <a:r>
                <a:rPr lang="en-US" sz="1050" dirty="0" smtClean="0">
                  <a:cs typeface="Times New Roman" pitchFamily="18" charset="0"/>
                </a:rPr>
                <a:t>interaction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70706" y="3860856"/>
              <a:ext cx="2193271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Spurious activity </a:t>
              </a:r>
              <a:r>
                <a:rPr lang="en-US" sz="1050" dirty="0" smtClean="0">
                  <a:cs typeface="Times New Roman" pitchFamily="18" charset="0"/>
                </a:rPr>
                <a:t>removal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70705" y="3527275"/>
              <a:ext cx="2193270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Atomic activity recognition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70705" y="3213907"/>
              <a:ext cx="2193272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Activity feature vector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70705" y="2880326"/>
              <a:ext cx="2193270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Noise removal</a:t>
              </a:r>
              <a:endParaRPr lang="sl-SI" sz="1050" dirty="0"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0704" y="2213166"/>
            <a:ext cx="2858895" cy="667160"/>
            <a:chOff x="5370705" y="2213166"/>
            <a:chExt cx="2193272" cy="667160"/>
          </a:xfrm>
        </p:grpSpPr>
        <p:sp>
          <p:nvSpPr>
            <p:cNvPr id="24" name="Rectangle 23"/>
            <p:cNvSpPr/>
            <p:nvPr/>
          </p:nvSpPr>
          <p:spPr>
            <a:xfrm>
              <a:off x="5370705" y="2546746"/>
              <a:ext cx="2193270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Observations</a:t>
              </a:r>
              <a:endParaRPr lang="sl-SI" sz="1050" dirty="0"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70705" y="2213166"/>
              <a:ext cx="2193272" cy="33358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cs typeface="Times New Roman" pitchFamily="18" charset="0"/>
                </a:rPr>
                <a:t>Sensors</a:t>
              </a:r>
              <a:endParaRPr lang="sl-SI" sz="1050" dirty="0">
                <a:cs typeface="Times New Roman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6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4261896" y="682620"/>
            <a:ext cx="3791139" cy="243155"/>
          </a:xfrm>
          <a:prstGeom prst="parallelogram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cs typeface="Times New Roman" pitchFamily="18" charset="0"/>
              </a:rPr>
              <a:t>Agent’s </a:t>
            </a:r>
            <a:r>
              <a:rPr lang="en-US" sz="1050" i="1" dirty="0" smtClean="0">
                <a:cs typeface="Times New Roman" pitchFamily="18" charset="0"/>
              </a:rPr>
              <a:t>traces </a:t>
            </a:r>
            <a:r>
              <a:rPr lang="en-US" sz="1050" i="1" dirty="0">
                <a:cs typeface="Times New Roman" pitchFamily="18" charset="0"/>
              </a:rPr>
              <a:t>in the </a:t>
            </a:r>
            <a:r>
              <a:rPr lang="en-US" sz="1050" i="1" dirty="0" smtClean="0">
                <a:cs typeface="Times New Roman" pitchFamily="18" charset="0"/>
              </a:rPr>
              <a:t>environment</a:t>
            </a:r>
            <a:endParaRPr lang="sl-SI" sz="1050" i="1" dirty="0"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61897" y="925775"/>
            <a:ext cx="3791138" cy="842736"/>
            <a:chOff x="4261897" y="925775"/>
            <a:chExt cx="3791138" cy="842736"/>
          </a:xfrm>
        </p:grpSpPr>
        <p:sp>
          <p:nvSpPr>
            <p:cNvPr id="6" name="Parallelogram 5"/>
            <p:cNvSpPr/>
            <p:nvPr/>
          </p:nvSpPr>
          <p:spPr>
            <a:xfrm>
              <a:off x="4261897" y="1581773"/>
              <a:ext cx="3791138" cy="186738"/>
            </a:xfrm>
            <a:prstGeom prst="parallelogram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cs typeface="Times New Roman" pitchFamily="18" charset="0"/>
                </a:rPr>
                <a:t>Activity </a:t>
              </a:r>
              <a:r>
                <a:rPr lang="en-US" sz="1050" i="1" dirty="0" smtClean="0">
                  <a:cs typeface="Times New Roman" pitchFamily="18" charset="0"/>
                </a:rPr>
                <a:t>trace</a:t>
              </a:r>
              <a:endParaRPr lang="sl-SI" sz="1050" i="1" dirty="0">
                <a:cs typeface="Times New Roman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4" idx="4"/>
              <a:endCxn id="25" idx="0"/>
            </p:cNvCxnSpPr>
            <p:nvPr/>
          </p:nvCxnSpPr>
          <p:spPr>
            <a:xfrm>
              <a:off x="6157466" y="925775"/>
              <a:ext cx="0" cy="1347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5" idx="2"/>
              <a:endCxn id="6" idx="0"/>
            </p:cNvCxnSpPr>
            <p:nvPr/>
          </p:nvCxnSpPr>
          <p:spPr>
            <a:xfrm>
              <a:off x="6157466" y="1415795"/>
              <a:ext cx="0" cy="1659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261897" y="1060500"/>
              <a:ext cx="3791138" cy="355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Activity recognition pipeline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261896" y="2022108"/>
            <a:ext cx="3791138" cy="2972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Behavior trace construction</a:t>
            </a:r>
            <a:endParaRPr lang="sl-SI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>
            <a:stCxn id="6" idx="4"/>
            <a:endCxn id="43" idx="0"/>
          </p:cNvCxnSpPr>
          <p:nvPr/>
        </p:nvCxnSpPr>
        <p:spPr>
          <a:xfrm flipH="1">
            <a:off x="6157465" y="1768510"/>
            <a:ext cx="1" cy="2535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2"/>
          </p:cNvCxnSpPr>
          <p:nvPr/>
        </p:nvCxnSpPr>
        <p:spPr>
          <a:xfrm flipH="1">
            <a:off x="6157465" y="2319333"/>
            <a:ext cx="1" cy="1196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261894" y="5192716"/>
            <a:ext cx="3791140" cy="43516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Accumulating deviant behavior over time</a:t>
            </a:r>
            <a:endParaRPr lang="sl-SI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1894" y="4691580"/>
            <a:ext cx="3791140" cy="501136"/>
            <a:chOff x="4261894" y="4691580"/>
            <a:chExt cx="3791140" cy="501136"/>
          </a:xfrm>
        </p:grpSpPr>
        <p:sp>
          <p:nvSpPr>
            <p:cNvPr id="66" name="Rectangle 65"/>
            <p:cNvSpPr/>
            <p:nvPr/>
          </p:nvSpPr>
          <p:spPr>
            <a:xfrm>
              <a:off x="4261894" y="4691580"/>
              <a:ext cx="3791140" cy="3596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Combining multi-view detectors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66" idx="2"/>
              <a:endCxn id="67" idx="0"/>
            </p:cNvCxnSpPr>
            <p:nvPr/>
          </p:nvCxnSpPr>
          <p:spPr>
            <a:xfrm>
              <a:off x="6157464" y="5051224"/>
              <a:ext cx="0" cy="1414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54725" y="3927484"/>
            <a:ext cx="3798310" cy="764097"/>
            <a:chOff x="4254725" y="3927484"/>
            <a:chExt cx="3798310" cy="764097"/>
          </a:xfrm>
        </p:grpSpPr>
        <p:sp>
          <p:nvSpPr>
            <p:cNvPr id="61" name="Rectangle 60"/>
            <p:cNvSpPr/>
            <p:nvPr/>
          </p:nvSpPr>
          <p:spPr>
            <a:xfrm>
              <a:off x="4254725" y="3927484"/>
              <a:ext cx="962909" cy="5462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Deviant </a:t>
              </a:r>
              <a:r>
                <a:rPr lang="en-US" sz="1100" dirty="0">
                  <a:solidFill>
                    <a:schemeClr val="tx1"/>
                  </a:solidFill>
                  <a:cs typeface="Times New Roman" pitchFamily="18" charset="0"/>
                </a:rPr>
                <a:t>b</a:t>
              </a:r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ehavior detection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65798" y="3927484"/>
              <a:ext cx="962909" cy="5479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cs typeface="Times New Roman" pitchFamily="18" charset="0"/>
                </a:rPr>
                <a:t>Deviant behavior detection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90126" y="3927485"/>
              <a:ext cx="962909" cy="5500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cs typeface="Times New Roman" pitchFamily="18" charset="0"/>
                </a:rPr>
                <a:t>Deviant behavior detection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4736851" y="4469449"/>
              <a:ext cx="3232" cy="2221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947924" y="4471101"/>
              <a:ext cx="0" cy="2204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7572252" y="4473191"/>
              <a:ext cx="6419" cy="2183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6568850" y="4095978"/>
              <a:ext cx="328018" cy="1321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cs typeface="Times New Roman" pitchFamily="18" charset="0"/>
                </a:rPr>
                <a:t>…</a:t>
              </a:r>
              <a:endParaRPr lang="sl-SI" sz="1050" dirty="0">
                <a:cs typeface="Times New Roman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5629574" y="319514"/>
            <a:ext cx="1055784" cy="2127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cs typeface="Times New Roman" pitchFamily="18" charset="0"/>
              </a:rPr>
              <a:t>Start</a:t>
            </a:r>
            <a:endParaRPr lang="sl-SI" sz="105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>
            <a:stCxn id="50" idx="2"/>
            <a:endCxn id="4" idx="0"/>
          </p:cNvCxnSpPr>
          <p:nvPr/>
        </p:nvCxnSpPr>
        <p:spPr>
          <a:xfrm>
            <a:off x="6157466" y="532268"/>
            <a:ext cx="0" cy="1503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61893" y="5627885"/>
            <a:ext cx="3791140" cy="956325"/>
            <a:chOff x="4261893" y="5627885"/>
            <a:chExt cx="3791140" cy="956325"/>
          </a:xfrm>
        </p:grpSpPr>
        <p:sp>
          <p:nvSpPr>
            <p:cNvPr id="68" name="Rounded Rectangle 67"/>
            <p:cNvSpPr/>
            <p:nvPr/>
          </p:nvSpPr>
          <p:spPr>
            <a:xfrm>
              <a:off x="5629574" y="6390797"/>
              <a:ext cx="1055784" cy="19341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  <a:cs typeface="Times New Roman" pitchFamily="18" charset="0"/>
                </a:rPr>
                <a:t>End</a:t>
              </a:r>
              <a:endParaRPr lang="sl-SI" sz="105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56" idx="4"/>
              <a:endCxn id="68" idx="0"/>
            </p:cNvCxnSpPr>
            <p:nvPr/>
          </p:nvCxnSpPr>
          <p:spPr>
            <a:xfrm>
              <a:off x="6157463" y="6045311"/>
              <a:ext cx="3" cy="345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Parallelogram 55"/>
            <p:cNvSpPr/>
            <p:nvPr/>
          </p:nvSpPr>
          <p:spPr>
            <a:xfrm>
              <a:off x="4261893" y="5796763"/>
              <a:ext cx="3791140" cy="248549"/>
            </a:xfrm>
            <a:prstGeom prst="parallelogram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 smtClean="0">
                  <a:cs typeface="Times New Roman" pitchFamily="18" charset="0"/>
                </a:rPr>
                <a:t>Degree of deviation</a:t>
              </a:r>
              <a:endParaRPr lang="sl-SI" sz="1050" i="1" dirty="0">
                <a:cs typeface="Times New Roman" pitchFamily="18" charset="0"/>
              </a:endParaRPr>
            </a:p>
          </p:txBody>
        </p:sp>
        <p:cxnSp>
          <p:nvCxnSpPr>
            <p:cNvPr id="58" name="Straight Arrow Connector 57"/>
            <p:cNvCxnSpPr>
              <a:stCxn id="67" idx="2"/>
              <a:endCxn id="56" idx="0"/>
            </p:cNvCxnSpPr>
            <p:nvPr/>
          </p:nvCxnSpPr>
          <p:spPr>
            <a:xfrm flipH="1">
              <a:off x="6157463" y="5627885"/>
              <a:ext cx="1" cy="1688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3373803" y="1868847"/>
            <a:ext cx="4896544" cy="431118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t"/>
          <a:lstStyle/>
          <a:p>
            <a:pPr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Deviant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behavior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detection</a:t>
            </a:r>
            <a:endParaRPr lang="sl-SI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9" name="Parallelogram 78"/>
          <p:cNvSpPr/>
          <p:nvPr/>
        </p:nvSpPr>
        <p:spPr>
          <a:xfrm>
            <a:off x="4261896" y="2433085"/>
            <a:ext cx="3791138" cy="154329"/>
          </a:xfrm>
          <a:prstGeom prst="parallelogram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 smtClean="0">
                <a:cs typeface="Times New Roman" pitchFamily="18" charset="0"/>
              </a:rPr>
              <a:t>Behavior trace</a:t>
            </a:r>
            <a:endParaRPr lang="sl-SI" sz="1050" i="1" dirty="0"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37899" y="2591701"/>
            <a:ext cx="3815134" cy="1329951"/>
            <a:chOff x="4237899" y="2591701"/>
            <a:chExt cx="3815134" cy="1329951"/>
          </a:xfrm>
        </p:grpSpPr>
        <p:sp>
          <p:nvSpPr>
            <p:cNvPr id="47" name="Parallelogram 46"/>
            <p:cNvSpPr/>
            <p:nvPr/>
          </p:nvSpPr>
          <p:spPr>
            <a:xfrm>
              <a:off x="4237899" y="3320830"/>
              <a:ext cx="955735" cy="453584"/>
            </a:xfrm>
            <a:prstGeom prst="parallelogram">
              <a:avLst>
                <a:gd name="adj" fmla="val 10030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i="1" dirty="0" smtClean="0">
                  <a:cs typeface="Times New Roman" pitchFamily="18" charset="0"/>
                </a:rPr>
                <a:t>Behavior signature</a:t>
              </a:r>
              <a:endParaRPr lang="sl-SI" sz="1000" i="1" dirty="0">
                <a:cs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61897" y="2789089"/>
              <a:ext cx="955737" cy="359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View 1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transform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66469" y="2789089"/>
              <a:ext cx="962909" cy="359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View 2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transform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90124" y="2789089"/>
              <a:ext cx="962909" cy="359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View </a:t>
              </a:r>
              <a:r>
                <a:rPr lang="en-US" sz="1100" i="1" dirty="0" smtClean="0">
                  <a:solidFill>
                    <a:schemeClr val="tx1"/>
                  </a:solidFill>
                  <a:cs typeface="Times New Roman" pitchFamily="18" charset="0"/>
                </a:rPr>
                <a:t>n </a:t>
              </a:r>
              <a:r>
                <a:rPr lang="en-US" sz="1100" dirty="0" smtClean="0">
                  <a:solidFill>
                    <a:schemeClr val="tx1"/>
                  </a:solidFill>
                  <a:cs typeface="Times New Roman" pitchFamily="18" charset="0"/>
                </a:rPr>
                <a:t>transform</a:t>
              </a:r>
              <a:endParaRPr lang="sl-SI" sz="11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51" idx="2"/>
              <a:endCxn id="47" idx="1"/>
            </p:cNvCxnSpPr>
            <p:nvPr/>
          </p:nvCxnSpPr>
          <p:spPr>
            <a:xfrm>
              <a:off x="4739766" y="3148732"/>
              <a:ext cx="317" cy="1720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51" idx="0"/>
            </p:cNvCxnSpPr>
            <p:nvPr/>
          </p:nvCxnSpPr>
          <p:spPr>
            <a:xfrm>
              <a:off x="4729919" y="2591701"/>
              <a:ext cx="9847" cy="1973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52" idx="0"/>
            </p:cNvCxnSpPr>
            <p:nvPr/>
          </p:nvCxnSpPr>
          <p:spPr>
            <a:xfrm>
              <a:off x="5944674" y="2593352"/>
              <a:ext cx="3250" cy="1957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7572252" y="2595444"/>
              <a:ext cx="0" cy="1419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563140" y="2831093"/>
              <a:ext cx="328018" cy="1321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cs typeface="Times New Roman" pitchFamily="18" charset="0"/>
                </a:rPr>
                <a:t>…</a:t>
              </a:r>
              <a:endParaRPr lang="sl-SI" sz="1050" dirty="0">
                <a:cs typeface="Times New Roman" pitchFamily="18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4736179" y="3781724"/>
              <a:ext cx="1" cy="1399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Parallelogram 108"/>
            <p:cNvSpPr/>
            <p:nvPr/>
          </p:nvSpPr>
          <p:spPr>
            <a:xfrm>
              <a:off x="5465798" y="3320830"/>
              <a:ext cx="955735" cy="453584"/>
            </a:xfrm>
            <a:prstGeom prst="parallelogram">
              <a:avLst>
                <a:gd name="adj" fmla="val 10030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i="1" dirty="0" smtClean="0">
                  <a:cs typeface="Times New Roman" pitchFamily="18" charset="0"/>
                </a:rPr>
                <a:t>Behavior signature</a:t>
              </a:r>
              <a:endParaRPr lang="sl-SI" sz="1000" i="1" dirty="0">
                <a:cs typeface="Times New Roman" pitchFamily="18" charset="0"/>
              </a:endParaRPr>
            </a:p>
          </p:txBody>
        </p:sp>
        <p:cxnSp>
          <p:nvCxnSpPr>
            <p:cNvPr id="110" name="Straight Arrow Connector 109"/>
            <p:cNvCxnSpPr>
              <a:endCxn id="109" idx="1"/>
            </p:cNvCxnSpPr>
            <p:nvPr/>
          </p:nvCxnSpPr>
          <p:spPr>
            <a:xfrm>
              <a:off x="5967665" y="3148732"/>
              <a:ext cx="317" cy="1720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964078" y="3781724"/>
              <a:ext cx="1" cy="1399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Parallelogram 111"/>
            <p:cNvSpPr/>
            <p:nvPr/>
          </p:nvSpPr>
          <p:spPr>
            <a:xfrm>
              <a:off x="7076804" y="3320830"/>
              <a:ext cx="955735" cy="453584"/>
            </a:xfrm>
            <a:prstGeom prst="parallelogram">
              <a:avLst>
                <a:gd name="adj" fmla="val 10030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i="1" dirty="0" smtClean="0">
                  <a:cs typeface="Times New Roman" pitchFamily="18" charset="0"/>
                </a:rPr>
                <a:t>Behavior signature</a:t>
              </a:r>
              <a:endParaRPr lang="sl-SI" sz="1000" i="1" dirty="0">
                <a:cs typeface="Times New Roman" pitchFamily="18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>
            <a:xfrm>
              <a:off x="7578671" y="3148732"/>
              <a:ext cx="317" cy="1720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7575084" y="3781724"/>
              <a:ext cx="1" cy="1399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6568850" y="3485543"/>
              <a:ext cx="328018" cy="13210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cs typeface="Times New Roman" pitchFamily="18" charset="0"/>
                </a:rPr>
                <a:t>…</a:t>
              </a:r>
              <a:endParaRPr lang="sl-SI" sz="1050" dirty="0">
                <a:cs typeface="Times New Roman" pitchFamily="18" charset="0"/>
              </a:endParaRPr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-15746" y="836712"/>
            <a:ext cx="3978146" cy="914400"/>
          </a:xfrm>
          <a:prstGeom prst="rect">
            <a:avLst/>
          </a:prstGeom>
          <a:solidFill>
            <a:schemeClr val="tx2"/>
          </a:solidFill>
        </p:spPr>
        <p:txBody>
          <a:bodyPr vert="horz" lIns="27360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+mn-lt"/>
              </a:rPr>
              <a:t>Unified Detection Framework:</a:t>
            </a:r>
            <a:br>
              <a:rPr lang="en-US" sz="16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Processing Flow Chart</a:t>
            </a:r>
            <a:endParaRPr 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365E-1DBD-5C42-AD87-49D745E462AD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7" grpId="0" animBg="1"/>
      <p:bldP spid="60" grpId="0" animBg="1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1|0.1|0.2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5"/>
</p:tagLst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17177</TotalTime>
  <Words>960</Words>
  <Application>Microsoft Office PowerPoint</Application>
  <PresentationFormat>Diaprojekcija na zaslonu (4:3)</PresentationFormat>
  <Paragraphs>449</Paragraphs>
  <Slides>28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29" baseType="lpstr">
      <vt:lpstr>Perspective</vt:lpstr>
      <vt:lpstr>Detection of Deviant Behavior From Agent Traces</vt:lpstr>
      <vt:lpstr>Introduction: Agent</vt:lpstr>
      <vt:lpstr>Introduction: Spatio-Temporal Traces</vt:lpstr>
      <vt:lpstr>Introduction: Behavior</vt:lpstr>
      <vt:lpstr>Deviant Behavior  Anomalous and Suspicious</vt:lpstr>
      <vt:lpstr>Problem Statement</vt:lpstr>
      <vt:lpstr>Outline</vt:lpstr>
      <vt:lpstr>Unified Detection Framework: Abstraction Levels</vt:lpstr>
      <vt:lpstr>PowerPointova predstavitev</vt:lpstr>
      <vt:lpstr>Outline</vt:lpstr>
      <vt:lpstr>Behavior Signatures: Motivation</vt:lpstr>
      <vt:lpstr>Behavior Signatures: Spatio-Activity Matrix</vt:lpstr>
      <vt:lpstr>Behavior Signatures: Spatio-Activity Matrix</vt:lpstr>
      <vt:lpstr>Behavior Signatures: Spatio-Activity Matrix</vt:lpstr>
      <vt:lpstr>Behavior Signatures: Spatio-Activity Matrix</vt:lpstr>
      <vt:lpstr>Behavior Signatures: Spatio-Activity Matrix</vt:lpstr>
      <vt:lpstr>Behavior Signatures: Spatio-Activity Matrix</vt:lpstr>
      <vt:lpstr>Behavior Signatures: Spatio-Activity Matrix</vt:lpstr>
      <vt:lpstr>Behavior Signatures: Spatio-Activity Matrix</vt:lpstr>
      <vt:lpstr>Behavior Signatures: Spatio-Activity Matrix</vt:lpstr>
      <vt:lpstr>Behavior Signatures: Visualization</vt:lpstr>
      <vt:lpstr>Behavior Signatures: Feature Extraction and Anomaly Detection</vt:lpstr>
      <vt:lpstr>Empirical Studies – AAL Domain: Introduction</vt:lpstr>
      <vt:lpstr>PowerPointova predstavitev</vt:lpstr>
      <vt:lpstr>Empirical Studies – AAL Domain: Results</vt:lpstr>
      <vt:lpstr>Empirical Studies – AAL Domain: Results: Visualization</vt:lpstr>
      <vt:lpstr>Empirical Studies – AAL Domain: Results: Principal Components</vt:lpstr>
      <vt:lpstr>Conclusion: Summary</vt:lpstr>
    </vt:vector>
  </TitlesOfParts>
  <Company>IJS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Boštjan Kaluža</dc:creator>
  <cp:lastModifiedBy>Mezi</cp:lastModifiedBy>
  <cp:revision>677</cp:revision>
  <cp:lastPrinted>2013-05-23T09:14:27Z</cp:lastPrinted>
  <dcterms:created xsi:type="dcterms:W3CDTF">2013-05-29T17:41:26Z</dcterms:created>
  <dcterms:modified xsi:type="dcterms:W3CDTF">2014-01-23T16:55:26Z</dcterms:modified>
</cp:coreProperties>
</file>